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61" r:id="rId5"/>
    <p:sldId id="273" r:id="rId6"/>
    <p:sldId id="257" r:id="rId7"/>
    <p:sldId id="271" r:id="rId8"/>
    <p:sldId id="274" r:id="rId9"/>
    <p:sldId id="275" r:id="rId10"/>
    <p:sldId id="276" r:id="rId11"/>
    <p:sldId id="291" r:id="rId12"/>
    <p:sldId id="277" r:id="rId13"/>
    <p:sldId id="278" r:id="rId14"/>
    <p:sldId id="272" r:id="rId15"/>
    <p:sldId id="280" r:id="rId16"/>
    <p:sldId id="293" r:id="rId17"/>
    <p:sldId id="258" r:id="rId18"/>
    <p:sldId id="295" r:id="rId19"/>
    <p:sldId id="292" r:id="rId20"/>
    <p:sldId id="263" r:id="rId21"/>
    <p:sldId id="259" r:id="rId22"/>
    <p:sldId id="281" r:id="rId23"/>
    <p:sldId id="284" r:id="rId24"/>
    <p:sldId id="283" r:id="rId25"/>
    <p:sldId id="285" r:id="rId26"/>
    <p:sldId id="298" r:id="rId27"/>
    <p:sldId id="287" r:id="rId28"/>
    <p:sldId id="299" r:id="rId29"/>
    <p:sldId id="260" r:id="rId30"/>
    <p:sldId id="297" r:id="rId31"/>
    <p:sldId id="294" r:id="rId32"/>
    <p:sldId id="270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2B9E70-7014-498E-9B2F-419C7C792A6F}">
          <p14:sldIdLst>
            <p14:sldId id="261"/>
            <p14:sldId id="273"/>
          </p14:sldIdLst>
        </p14:section>
        <p14:section name="1" id="{6577BC57-AC0F-4F44-A2C7-8B77A977143C}">
          <p14:sldIdLst>
            <p14:sldId id="257"/>
            <p14:sldId id="271"/>
            <p14:sldId id="274"/>
            <p14:sldId id="275"/>
            <p14:sldId id="276"/>
            <p14:sldId id="291"/>
            <p14:sldId id="277"/>
            <p14:sldId id="278"/>
          </p14:sldIdLst>
        </p14:section>
        <p14:section name="2" id="{7B7BBEA4-CAEC-4ECA-80DF-61985CBEB05A}">
          <p14:sldIdLst>
            <p14:sldId id="272"/>
            <p14:sldId id="280"/>
            <p14:sldId id="293"/>
            <p14:sldId id="258"/>
            <p14:sldId id="295"/>
            <p14:sldId id="292"/>
            <p14:sldId id="263"/>
          </p14:sldIdLst>
        </p14:section>
        <p14:section name="3" id="{ADA65542-4B22-44BE-8040-85EB3441320B}">
          <p14:sldIdLst>
            <p14:sldId id="259"/>
            <p14:sldId id="281"/>
            <p14:sldId id="284"/>
            <p14:sldId id="283"/>
            <p14:sldId id="285"/>
            <p14:sldId id="298"/>
            <p14:sldId id="287"/>
            <p14:sldId id="299"/>
          </p14:sldIdLst>
        </p14:section>
        <p14:section name="4" id="{D755C93F-EF13-466A-8758-A01DC4A51E0A}">
          <p14:sldIdLst>
            <p14:sldId id="260"/>
            <p14:sldId id="297"/>
            <p14:sldId id="294"/>
            <p14:sldId id="270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633"/>
    <a:srgbClr val="1F3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0" autoAdjust="0"/>
    <p:restoredTop sz="95000" autoAdjust="0"/>
  </p:normalViewPr>
  <p:slideViewPr>
    <p:cSldViewPr snapToGrid="0" showGuides="1">
      <p:cViewPr varScale="1">
        <p:scale>
          <a:sx n="75" d="100"/>
          <a:sy n="75" d="100"/>
        </p:scale>
        <p:origin x="643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85B26-9E31-4C79-BE8E-CAEF5E34EE5D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FB534-EF2E-4664-BF96-03BDA7BCCB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2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8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99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73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546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83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88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44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CDA3-6545-4726-B3CA-1D49B6B6B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A6C98-D8EB-4011-97FF-A78D5F1AC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FDD84-42C4-4B28-9E0F-BB6B7712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1007-C4F6-4490-8EB6-E6E0D6405F8B}" type="datetime1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13F64-0F11-4F4C-962E-86D4D6B6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410E3-7E77-4134-AFEB-9DDFB915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97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B09C-6F8A-42C8-86FA-DB5D3876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E67ED-52E0-490A-BB4E-4B937306B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4997-5A8B-4D84-BACE-D49F744D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03B3-EF6A-4544-B640-CEA293FED113}" type="datetime1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DAF-3DB3-4E17-B2DD-6C078C8D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FBCE-8F30-4F93-9666-DCE19B8E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3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78607-D625-4DA9-BA8E-E5CB5C896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CB5EC-09CE-4A58-B011-C0E34A1DE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ED9D-24A6-46F7-AF83-D53E9735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3D01-0B0C-493E-8C0D-55EB283C0C22}" type="datetime1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EFBF-5366-4E44-AFB6-EA7872F6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45F-744B-4C2C-B7EF-BF68958E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64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7A3B-B23E-446E-9A10-30307B50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930C-2F32-47C3-BE7D-60305C4F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A8C3F-4A90-4784-83D6-4A6D010A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991B-E86F-4FCA-88D8-D4AD906DCE2F}" type="datetime1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29358-8CCA-4530-A991-3146B6D1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4066E-53FB-4565-B5D7-E95D88A4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81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89DF0-A1B6-4B69-8014-2106328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E3EA9-8A18-4701-8731-639EDCEE5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2F6E-83B6-4897-8380-8F4D38C9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7880-FD89-4211-A1C6-DA8EB243B989}" type="datetime1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F3C72-1379-43D1-9F89-D937CEA9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8AB27-C7A2-46AE-9347-8C58B857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43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DE-7849-4903-BB81-6C2A3FDD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2FABB-1832-4436-9C96-CE11D03A8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8291-9368-46E0-9293-6788228ED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9B591-BE38-49C0-9E1B-8ADCA51C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476D-5C03-454C-A688-35C4B0E6075B}" type="datetime1">
              <a:rPr lang="en-GB" smtClean="0"/>
              <a:t>08/02/2022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485E2-A2A8-4401-9ED4-727F7144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7F829-8FF2-4B8F-BD08-24B7FBE1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1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2FF8-ECA4-42B4-8DCF-4E434CE0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450-21DC-4BC2-81BB-F2CDD332B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4CE15-CF67-4F47-8D00-AAED498B2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C4923-1745-4414-B707-DFEC777F1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B7A8C-A90F-401E-B7C5-02C49318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81102-711F-4717-BCB9-3CD020C2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B0AE-1329-43B6-9D75-AC282A5FAEFD}" type="datetime1">
              <a:rPr lang="en-GB" smtClean="0"/>
              <a:t>08/02/2022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4AFFA6-7AB3-4F2E-9AAB-9D32C37E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75446-21EF-4304-BE0A-794BDD28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4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F106-1F93-4ED3-BED4-5EC61F02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C3362-1037-48B8-9129-C48CD533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1470-EB54-429E-B665-588E36CF5252}" type="datetime1">
              <a:rPr lang="en-GB" smtClean="0"/>
              <a:t>08/02/2022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ED946-3D33-40A0-B31F-92F0CB82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ED519-49BE-421A-BF1F-862D3F0E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41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D96EB-AF33-49A6-A7CD-A5F828B8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9FE7-43C8-4BA6-B87E-9A311EA8A339}" type="datetime1">
              <a:rPr lang="en-GB" smtClean="0"/>
              <a:t>08/02/2022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B7DEF-7464-4AE1-B52F-1E11EFA5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53B7-1F4B-4E1B-8584-1E9CED2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17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03B5-DCDA-4ADE-88B7-60273164C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50DB-22F2-4006-9385-DEFFCFC54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395B1-585F-4AE6-8EC8-892D65245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9842A-93FE-4C5A-8CCB-CDDAFD98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69B8-06FC-4558-A7E6-EE3266957545}" type="datetime1">
              <a:rPr lang="en-GB" smtClean="0"/>
              <a:t>08/02/2022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8EC55-4DE4-4663-AC40-B964FBFB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8EB20-C005-4795-8A71-1DBEF6A3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39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B035-7B0A-4513-9A4A-6AE6F3A3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B7E70-1F0E-4EB6-88D1-96AE0FB9F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51116-941A-41FE-8CB0-878DB2CA4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A0BCB-3055-4EBD-A195-F517398F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FF3F-EABA-4C02-AA2C-FBBB380C5E0D}" type="datetime1">
              <a:rPr lang="en-GB" smtClean="0"/>
              <a:t>08/02/2022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D97DE-3FE3-4D40-89DA-383C68C7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D6CF-1C84-423D-AA39-ED507297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8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8B141-091D-436F-B8D0-CCF0965E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D6854-C5B6-4167-BA5A-708E38128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180C9-3949-4DEE-9C46-128AA4A36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3CDEB-D667-4A8F-AB38-442A87998EE7}" type="datetime1">
              <a:rPr lang="en-GB" smtClean="0"/>
              <a:t>08/02/2022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EB64-D3C1-4EB7-A3B1-61252D083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5827F-F3D9-4492-97A2-85FCC1BBC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5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20.xml"/><Relationship Id="rId7" Type="http://schemas.openxmlformats.org/officeDocument/2006/relationships/slide" Target="slide2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slide" Target="slide2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6.xml"/><Relationship Id="rId3" Type="http://schemas.openxmlformats.org/officeDocument/2006/relationships/image" Target="../media/image5.png"/><Relationship Id="rId7" Type="http://schemas.openxmlformats.org/officeDocument/2006/relationships/slide" Target="slide11.xml"/><Relationship Id="rId12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slide" Target="slide18.xml"/><Relationship Id="rId4" Type="http://schemas.openxmlformats.org/officeDocument/2006/relationships/slide" Target="slide3.xml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://dmsic.moph.go.th/index/detail/739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0E816C0E-C132-4D36-B781-D401360D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2225299" cy="81719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88BBD2-C679-4812-A137-0FAA9E9F9394}"/>
              </a:ext>
            </a:extLst>
          </p:cNvPr>
          <p:cNvSpPr/>
          <p:nvPr/>
        </p:nvSpPr>
        <p:spPr>
          <a:xfrm>
            <a:off x="-24936" y="0"/>
            <a:ext cx="12225299" cy="6858000"/>
          </a:xfrm>
          <a:prstGeom prst="rect">
            <a:avLst/>
          </a:prstGeom>
          <a:solidFill>
            <a:srgbClr val="00206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E1B3C1-A95F-48AD-A84F-3994512FD93B}"/>
              </a:ext>
            </a:extLst>
          </p:cNvPr>
          <p:cNvGrpSpPr/>
          <p:nvPr/>
        </p:nvGrpSpPr>
        <p:grpSpPr>
          <a:xfrm>
            <a:off x="-2836869" y="6527319"/>
            <a:ext cx="1667549" cy="1667490"/>
            <a:chOff x="64129" y="4845702"/>
            <a:chExt cx="1667549" cy="1667490"/>
          </a:xfrm>
        </p:grpSpPr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3063798F-31AD-4C0F-84A9-260726FA79A1}"/>
                </a:ext>
              </a:extLst>
            </p:cNvPr>
            <p:cNvSpPr/>
            <p:nvPr/>
          </p:nvSpPr>
          <p:spPr>
            <a:xfrm rot="18801830">
              <a:off x="64129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B7F1A851-68E5-43BA-B548-2D5F93340807}"/>
                </a:ext>
              </a:extLst>
            </p:cNvPr>
            <p:cNvSpPr/>
            <p:nvPr/>
          </p:nvSpPr>
          <p:spPr>
            <a:xfrm rot="7995969">
              <a:off x="64188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966266-668D-40FD-911A-35B6B61DF81E}"/>
              </a:ext>
            </a:extLst>
          </p:cNvPr>
          <p:cNvGrpSpPr/>
          <p:nvPr/>
        </p:nvGrpSpPr>
        <p:grpSpPr>
          <a:xfrm>
            <a:off x="11486168" y="-2265027"/>
            <a:ext cx="1667490" cy="1667491"/>
            <a:chOff x="9985001" y="539477"/>
            <a:chExt cx="1667490" cy="1667491"/>
          </a:xfrm>
        </p:grpSpPr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8D7F054B-8000-465A-AC5A-E01160BA20F3}"/>
                </a:ext>
              </a:extLst>
            </p:cNvPr>
            <p:cNvSpPr/>
            <p:nvPr/>
          </p:nvSpPr>
          <p:spPr>
            <a:xfrm rot="7995969">
              <a:off x="9985001" y="539477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EA349442-985F-4A3A-86D3-280FE5FEF54F}"/>
                </a:ext>
              </a:extLst>
            </p:cNvPr>
            <p:cNvSpPr/>
            <p:nvPr/>
          </p:nvSpPr>
          <p:spPr>
            <a:xfrm rot="18801830">
              <a:off x="9985001" y="539478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0F2711-0BD4-411B-B96A-E22DF7925E94}"/>
              </a:ext>
            </a:extLst>
          </p:cNvPr>
          <p:cNvSpPr txBox="1"/>
          <p:nvPr/>
        </p:nvSpPr>
        <p:spPr>
          <a:xfrm>
            <a:off x="480776" y="1854695"/>
            <a:ext cx="11169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ระบบติดตามท่าทางการนอนหลับ 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เพื่อระบุตำแหน่งเสี่ยงของการเกิดแผลกดทับ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A937E9-101F-4B75-948A-FC83227BEDE2}"/>
              </a:ext>
            </a:extLst>
          </p:cNvPr>
          <p:cNvGrpSpPr/>
          <p:nvPr/>
        </p:nvGrpSpPr>
        <p:grpSpPr>
          <a:xfrm rot="1777614">
            <a:off x="-2059182" y="7664240"/>
            <a:ext cx="1667549" cy="1667490"/>
            <a:chOff x="64129" y="4845702"/>
            <a:chExt cx="1667549" cy="1667490"/>
          </a:xfrm>
        </p:grpSpPr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FBF3BA45-7A61-4E9A-81FB-FD3D8D866D2E}"/>
                </a:ext>
              </a:extLst>
            </p:cNvPr>
            <p:cNvSpPr/>
            <p:nvPr/>
          </p:nvSpPr>
          <p:spPr>
            <a:xfrm rot="18801830">
              <a:off x="64129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" name="Half Frame 9">
              <a:extLst>
                <a:ext uri="{FF2B5EF4-FFF2-40B4-BE49-F238E27FC236}">
                  <a16:creationId xmlns:a16="http://schemas.microsoft.com/office/drawing/2014/main" id="{14678838-5B6F-4501-A6F1-C0BA1E66D300}"/>
                </a:ext>
              </a:extLst>
            </p:cNvPr>
            <p:cNvSpPr/>
            <p:nvPr/>
          </p:nvSpPr>
          <p:spPr>
            <a:xfrm rot="7995969">
              <a:off x="64188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4E5587-AC77-4BC3-8B1F-263870C45374}"/>
              </a:ext>
            </a:extLst>
          </p:cNvPr>
          <p:cNvGrpSpPr/>
          <p:nvPr/>
        </p:nvGrpSpPr>
        <p:grpSpPr>
          <a:xfrm rot="4286675">
            <a:off x="-1936105" y="6527318"/>
            <a:ext cx="1667549" cy="1667490"/>
            <a:chOff x="64129" y="4845702"/>
            <a:chExt cx="1667549" cy="1667490"/>
          </a:xfrm>
        </p:grpSpPr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C4E55BBE-04A3-47FC-A473-4B4328993960}"/>
                </a:ext>
              </a:extLst>
            </p:cNvPr>
            <p:cNvSpPr/>
            <p:nvPr/>
          </p:nvSpPr>
          <p:spPr>
            <a:xfrm rot="18801830">
              <a:off x="64129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Half Frame 12">
              <a:extLst>
                <a:ext uri="{FF2B5EF4-FFF2-40B4-BE49-F238E27FC236}">
                  <a16:creationId xmlns:a16="http://schemas.microsoft.com/office/drawing/2014/main" id="{831FBAD3-1B59-409A-8DA9-757A8CF7462A}"/>
                </a:ext>
              </a:extLst>
            </p:cNvPr>
            <p:cNvSpPr/>
            <p:nvPr/>
          </p:nvSpPr>
          <p:spPr>
            <a:xfrm rot="7995969">
              <a:off x="64188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ABC3A1-9BB2-4913-891E-9B87EFDC4894}"/>
              </a:ext>
            </a:extLst>
          </p:cNvPr>
          <p:cNvSpPr txBox="1"/>
          <p:nvPr/>
        </p:nvSpPr>
        <p:spPr>
          <a:xfrm>
            <a:off x="3578718" y="4317899"/>
            <a:ext cx="5089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Project Proposal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By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APISITH WONGSORN</a:t>
            </a:r>
            <a:endParaRPr lang="en-GB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DA0FF9-0EB0-4BB1-99FC-95B1EA2935C2}"/>
              </a:ext>
            </a:extLst>
          </p:cNvPr>
          <p:cNvGrpSpPr/>
          <p:nvPr/>
        </p:nvGrpSpPr>
        <p:grpSpPr>
          <a:xfrm rot="4052797">
            <a:off x="9875043" y="-2385244"/>
            <a:ext cx="1667490" cy="1667491"/>
            <a:chOff x="9985001" y="539477"/>
            <a:chExt cx="1667490" cy="1667491"/>
          </a:xfrm>
        </p:grpSpPr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B160F41F-FEA5-4CFB-BFBB-D63CEED5AC67}"/>
                </a:ext>
              </a:extLst>
            </p:cNvPr>
            <p:cNvSpPr/>
            <p:nvPr/>
          </p:nvSpPr>
          <p:spPr>
            <a:xfrm rot="7995969">
              <a:off x="9985001" y="539477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D634BEC6-2FB9-4543-B139-F56C269888AF}"/>
                </a:ext>
              </a:extLst>
            </p:cNvPr>
            <p:cNvSpPr/>
            <p:nvPr/>
          </p:nvSpPr>
          <p:spPr>
            <a:xfrm rot="18801830">
              <a:off x="9985001" y="539478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F6ED66-6618-4127-9B37-EC0F68FCBFD6}"/>
              </a:ext>
            </a:extLst>
          </p:cNvPr>
          <p:cNvGrpSpPr/>
          <p:nvPr/>
        </p:nvGrpSpPr>
        <p:grpSpPr>
          <a:xfrm>
            <a:off x="8208627" y="-2922382"/>
            <a:ext cx="1667490" cy="1667491"/>
            <a:chOff x="9985001" y="539477"/>
            <a:chExt cx="1667490" cy="1667491"/>
          </a:xfrm>
        </p:grpSpPr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7469EDD2-BDFC-428C-8F2D-13F4F6245CEB}"/>
                </a:ext>
              </a:extLst>
            </p:cNvPr>
            <p:cNvSpPr/>
            <p:nvPr/>
          </p:nvSpPr>
          <p:spPr>
            <a:xfrm rot="7995969">
              <a:off x="9985001" y="539477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5BA735C8-AFC2-4E1E-9B07-1B9A5EA04155}"/>
                </a:ext>
              </a:extLst>
            </p:cNvPr>
            <p:cNvSpPr/>
            <p:nvPr/>
          </p:nvSpPr>
          <p:spPr>
            <a:xfrm rot="18801830">
              <a:off x="9985001" y="539478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A9224C-4011-4A84-841F-D7C86BEE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fld>
            <a:endParaRPr lang="en-GB" sz="18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4B215-95AB-4C3C-83E6-4FFBB845B1BD}"/>
              </a:ext>
            </a:extLst>
          </p:cNvPr>
          <p:cNvSpPr txBox="1"/>
          <p:nvPr/>
        </p:nvSpPr>
        <p:spPr>
          <a:xfrm>
            <a:off x="8063457" y="236913"/>
            <a:ext cx="400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รหัสโครงการ 24</a:t>
            </a:r>
            <a:r>
              <a:rPr lang="en-GB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p13n0082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A689FF-80E4-4B0B-A406-9E0B9A4AFCAD}"/>
              </a:ext>
            </a:extLst>
          </p:cNvPr>
          <p:cNvSpPr txBox="1"/>
          <p:nvPr/>
        </p:nvSpPr>
        <p:spPr>
          <a:xfrm>
            <a:off x="3520834" y="5707915"/>
            <a:ext cx="508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Advisor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KRITTAKOM SRIJIRANON</a:t>
            </a:r>
            <a:endParaRPr lang="en-GB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pic>
        <p:nvPicPr>
          <p:cNvPr id="29" name="Picture 2" descr="ผลการค้นหารูปภาพสำหรับ nsc logo">
            <a:extLst>
              <a:ext uri="{FF2B5EF4-FFF2-40B4-BE49-F238E27FC236}">
                <a16:creationId xmlns:a16="http://schemas.microsoft.com/office/drawing/2014/main" id="{AD82BDC2-781A-48F9-84BE-66083938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50" y="553587"/>
            <a:ext cx="1257198" cy="1277336"/>
          </a:xfrm>
          <a:prstGeom prst="rect">
            <a:avLst/>
          </a:prstGeom>
          <a:noFill/>
          <a:effectLst>
            <a:glow rad="101600">
              <a:schemeClr val="bg1">
                <a:lumMod val="95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4A1A7AB-B5DC-4F21-847B-4420296B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3" y="553587"/>
            <a:ext cx="1238563" cy="1238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25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A88034-4D78-4894-8BBB-AFF796345AAA}"/>
              </a:ext>
            </a:extLst>
          </p:cNvPr>
          <p:cNvSpPr txBox="1"/>
          <p:nvPr/>
        </p:nvSpPr>
        <p:spPr>
          <a:xfrm>
            <a:off x="5303155" y="1244600"/>
            <a:ext cx="1585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Kanit" pitchFamily="2" charset="-34"/>
                <a:cs typeface="Kanit" pitchFamily="2" charset="-34"/>
              </a:rPr>
              <a:t>Scope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B1E25-AEBA-43F4-8FA5-F5CF4549026F}"/>
              </a:ext>
            </a:extLst>
          </p:cNvPr>
          <p:cNvSpPr txBox="1"/>
          <p:nvPr/>
        </p:nvSpPr>
        <p:spPr>
          <a:xfrm>
            <a:off x="3032661" y="7196367"/>
            <a:ext cx="6096000" cy="3655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The proposed system is a prototype to identify the risky positions of pressure ulcers for decision-making in sleep positioning. </a:t>
            </a:r>
          </a:p>
          <a:p>
            <a:pPr marL="742950" lvl="1" indent="-285750" algn="just">
              <a:lnSpc>
                <a:spcPct val="107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The target group is patients who hemiplegia. </a:t>
            </a:r>
          </a:p>
          <a:p>
            <a:pPr marL="742950" lvl="1" indent="-285750" algn="just">
              <a:lnSpc>
                <a:spcPct val="107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The pressure mattress sensor is shaped as a bedsheet with a size of 90 × 180 </a:t>
            </a:r>
            <a:r>
              <a:rPr lang="en-GB" sz="1800" dirty="0" err="1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centimeters</a:t>
            </a: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(cm). </a:t>
            </a:r>
          </a:p>
          <a:p>
            <a:pPr marL="742950" lvl="1" indent="-285750" algn="just">
              <a:lnSpc>
                <a:spcPct val="107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There are only three in this study including supine, left lateral, and right lateral.</a:t>
            </a:r>
          </a:p>
          <a:p>
            <a:pPr marL="742950" lvl="1" indent="-28575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There are only two support devices in pressure ulcers prevention including small pillows, thin towels.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B72855-4F3F-4F63-B481-3525A8ECA9E4}"/>
              </a:ext>
            </a:extLst>
          </p:cNvPr>
          <p:cNvSpPr/>
          <p:nvPr/>
        </p:nvSpPr>
        <p:spPr>
          <a:xfrm>
            <a:off x="1372446" y="3049830"/>
            <a:ext cx="1784411" cy="17844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DA70E6-3071-4C4E-9607-EC867605E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746" y1="25000" x2="55970" y2="17949"/>
                        <a14:foregroundMark x1="60821" y1="20833" x2="40672" y2="22756"/>
                        <a14:foregroundMark x1="40672" y1="22756" x2="48881" y2="26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5664">
            <a:off x="1544581" y="3122207"/>
            <a:ext cx="1532763" cy="1784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BA7806-25C5-405C-A8DC-6A255702B2E5}"/>
              </a:ext>
            </a:extLst>
          </p:cNvPr>
          <p:cNvSpPr txBox="1"/>
          <p:nvPr/>
        </p:nvSpPr>
        <p:spPr>
          <a:xfrm>
            <a:off x="1653236" y="2738310"/>
            <a:ext cx="1315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90 cm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B4088-85EC-4673-9D16-D959D6BCC834}"/>
              </a:ext>
            </a:extLst>
          </p:cNvPr>
          <p:cNvSpPr txBox="1"/>
          <p:nvPr/>
        </p:nvSpPr>
        <p:spPr>
          <a:xfrm>
            <a:off x="170284" y="3757369"/>
            <a:ext cx="1315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18</a:t>
            </a: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0 cm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255128-C736-431C-938F-AC823691863F}"/>
              </a:ext>
            </a:extLst>
          </p:cNvPr>
          <p:cNvGrpSpPr/>
          <p:nvPr/>
        </p:nvGrpSpPr>
        <p:grpSpPr>
          <a:xfrm>
            <a:off x="4080996" y="2806572"/>
            <a:ext cx="3231721" cy="2452862"/>
            <a:chOff x="5798241" y="2417578"/>
            <a:chExt cx="4048124" cy="3072508"/>
          </a:xfrm>
        </p:grpSpPr>
        <p:pic>
          <p:nvPicPr>
            <p:cNvPr id="18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82B45F5C-6ABF-4F71-B56F-41E83B3301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64"/>
            <a:stretch/>
          </p:blipFill>
          <p:spPr bwMode="auto">
            <a:xfrm>
              <a:off x="5798241" y="2423036"/>
              <a:ext cx="1371185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AF26CC77-D5A1-4100-A15B-777FB11D0F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4" r="31381"/>
            <a:stretch/>
          </p:blipFill>
          <p:spPr bwMode="auto">
            <a:xfrm>
              <a:off x="7023652" y="2417578"/>
              <a:ext cx="2822713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FAFC71A-8EB8-467C-8629-A9C9260C370E}"/>
              </a:ext>
            </a:extLst>
          </p:cNvPr>
          <p:cNvSpPr txBox="1"/>
          <p:nvPr/>
        </p:nvSpPr>
        <p:spPr>
          <a:xfrm>
            <a:off x="3872889" y="5296622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Kanit" pitchFamily="2" charset="-34"/>
                <a:cs typeface="Kanit" pitchFamily="2" charset="-34"/>
              </a:rPr>
              <a:t>Sleep posture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85CB0-3C63-413D-B4E0-3EDBC7A02593}"/>
              </a:ext>
            </a:extLst>
          </p:cNvPr>
          <p:cNvSpPr txBox="1"/>
          <p:nvPr/>
        </p:nvSpPr>
        <p:spPr>
          <a:xfrm>
            <a:off x="448305" y="5370999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Kanit" pitchFamily="2" charset="-34"/>
                <a:cs typeface="Kanit" pitchFamily="2" charset="-34"/>
              </a:rPr>
              <a:t>Prototype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0EDB46-F27A-49C3-8917-8D9DB884D619}"/>
              </a:ext>
            </a:extLst>
          </p:cNvPr>
          <p:cNvSpPr txBox="1"/>
          <p:nvPr/>
        </p:nvSpPr>
        <p:spPr>
          <a:xfrm>
            <a:off x="7681223" y="3617475"/>
            <a:ext cx="3899912" cy="1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thaiDi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th-TH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แบบจำลองการรู้จำท่าทางการนอนและระบุตำแหน่งเสี่ยงของการเกิดแผลกดทับ ใช้งานร่วมกันเฉพาะกับเสื่อที่นอนเซนเซอร์วัดแรงกดที่ถูกพัฒนาขึ้นเท่านั้น</a:t>
            </a:r>
            <a:endParaRPr lang="en-GB" sz="1200" dirty="0">
              <a:effectLst/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1023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3F0658E8-6108-4516-B832-241270435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F96FF7-FA54-4922-8961-3A39287F68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2225500" y="2604760"/>
            <a:ext cx="9422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Literature Reviews and Related Theories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062F3-D45B-4489-BFEA-42E64042B079}"/>
              </a:ext>
            </a:extLst>
          </p:cNvPr>
          <p:cNvGrpSpPr/>
          <p:nvPr/>
        </p:nvGrpSpPr>
        <p:grpSpPr>
          <a:xfrm>
            <a:off x="1502225" y="2705725"/>
            <a:ext cx="1446550" cy="1446550"/>
            <a:chOff x="5372725" y="1476568"/>
            <a:chExt cx="1446550" cy="144655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304A727-2F27-4ACF-B51C-E08B45139D69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F771E5-36AB-4EEE-A261-5217B37012B1}"/>
                </a:ext>
              </a:extLst>
            </p:cNvPr>
            <p:cNvSpPr txBox="1"/>
            <p:nvPr/>
          </p:nvSpPr>
          <p:spPr>
            <a:xfrm>
              <a:off x="5772834" y="1663221"/>
              <a:ext cx="646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fld>
            <a:endParaRPr lang="en-GB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508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37C72-A7E2-4861-90C4-DEB2B2CD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12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AB5B8-0EB4-49F1-ADBF-FDA65BDBA2AF}"/>
              </a:ext>
            </a:extLst>
          </p:cNvPr>
          <p:cNvGrpSpPr/>
          <p:nvPr/>
        </p:nvGrpSpPr>
        <p:grpSpPr>
          <a:xfrm>
            <a:off x="228600" y="266828"/>
            <a:ext cx="770400" cy="770400"/>
            <a:chOff x="5372725" y="1476568"/>
            <a:chExt cx="1446550" cy="1446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391AF5-9EEC-4771-89CE-12ED43CCFC24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A89E59-C1A1-41C4-8A7B-5EE54B3909A2}"/>
                </a:ext>
              </a:extLst>
            </p:cNvPr>
            <p:cNvSpPr txBox="1"/>
            <p:nvPr/>
          </p:nvSpPr>
          <p:spPr>
            <a:xfrm>
              <a:off x="5699896" y="1559104"/>
              <a:ext cx="792206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248D53-9E7B-498D-A717-4E21A11F9945}"/>
              </a:ext>
            </a:extLst>
          </p:cNvPr>
          <p:cNvSpPr txBox="1"/>
          <p:nvPr/>
        </p:nvSpPr>
        <p:spPr>
          <a:xfrm>
            <a:off x="1064872" y="343028"/>
            <a:ext cx="108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Related Theories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B80B6-CF01-4F68-9494-3F4DB0F399C8}"/>
              </a:ext>
            </a:extLst>
          </p:cNvPr>
          <p:cNvSpPr txBox="1"/>
          <p:nvPr/>
        </p:nvSpPr>
        <p:spPr>
          <a:xfrm>
            <a:off x="1409700" y="1374324"/>
            <a:ext cx="6096000" cy="416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Pressure Ulcers Prevention</a:t>
            </a:r>
          </a:p>
        </p:txBody>
      </p:sp>
      <p:pic>
        <p:nvPicPr>
          <p:cNvPr id="8194" name="Picture 2" descr="แผลกดทับ อย่าปล่อยไว้ให้รุนแรง">
            <a:extLst>
              <a:ext uri="{FF2B5EF4-FFF2-40B4-BE49-F238E27FC236}">
                <a16:creationId xmlns:a16="http://schemas.microsoft.com/office/drawing/2014/main" id="{A7FDC506-D4C7-4385-A84A-26D13E05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2175557"/>
            <a:ext cx="6489700" cy="34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4DE879-9ABA-45E1-877A-71A953C24625}"/>
              </a:ext>
            </a:extLst>
          </p:cNvPr>
          <p:cNvSpPr txBox="1"/>
          <p:nvPr/>
        </p:nvSpPr>
        <p:spPr>
          <a:xfrm>
            <a:off x="216807" y="6400458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https://www.bangkokhospital.com/content/pressure-ulcers</a:t>
            </a:r>
          </a:p>
        </p:txBody>
      </p:sp>
    </p:spTree>
    <p:extLst>
      <p:ext uri="{BB962C8B-B14F-4D97-AF65-F5344CB8AC3E}">
        <p14:creationId xmlns:p14="http://schemas.microsoft.com/office/powerpoint/2010/main" val="48996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37C72-A7E2-4861-90C4-DEB2B2CD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13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AB5B8-0EB4-49F1-ADBF-FDA65BDBA2AF}"/>
              </a:ext>
            </a:extLst>
          </p:cNvPr>
          <p:cNvGrpSpPr/>
          <p:nvPr/>
        </p:nvGrpSpPr>
        <p:grpSpPr>
          <a:xfrm>
            <a:off x="228600" y="266828"/>
            <a:ext cx="770400" cy="770400"/>
            <a:chOff x="5372725" y="1476568"/>
            <a:chExt cx="1446550" cy="1446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391AF5-9EEC-4771-89CE-12ED43CCFC24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A89E59-C1A1-41C4-8A7B-5EE54B3909A2}"/>
                </a:ext>
              </a:extLst>
            </p:cNvPr>
            <p:cNvSpPr txBox="1"/>
            <p:nvPr/>
          </p:nvSpPr>
          <p:spPr>
            <a:xfrm>
              <a:off x="5699896" y="1559104"/>
              <a:ext cx="792206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248D53-9E7B-498D-A717-4E21A11F9945}"/>
              </a:ext>
            </a:extLst>
          </p:cNvPr>
          <p:cNvSpPr txBox="1"/>
          <p:nvPr/>
        </p:nvSpPr>
        <p:spPr>
          <a:xfrm>
            <a:off x="1064872" y="343028"/>
            <a:ext cx="108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Related Theories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B80B6-CF01-4F68-9494-3F4DB0F399C8}"/>
              </a:ext>
            </a:extLst>
          </p:cNvPr>
          <p:cNvSpPr txBox="1"/>
          <p:nvPr/>
        </p:nvSpPr>
        <p:spPr>
          <a:xfrm>
            <a:off x="1409700" y="1374324"/>
            <a:ext cx="6096000" cy="416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Pressure Ulcers Prevention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DE879-9ABA-45E1-877A-71A953C24625}"/>
              </a:ext>
            </a:extLst>
          </p:cNvPr>
          <p:cNvSpPr txBox="1"/>
          <p:nvPr/>
        </p:nvSpPr>
        <p:spPr>
          <a:xfrm>
            <a:off x="216807" y="6400458"/>
            <a:ext cx="1007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https://www.researchgate.net/figure/Six-common-sleeping-postures-10-a-supine-b-prone-c-left-log-d-right-log_fig2_333849827</a:t>
            </a:r>
          </a:p>
          <a:p>
            <a:endParaRPr lang="en-GB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37E63-EE15-4B67-9F1C-B8BF67FB7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" t="774" r="2338"/>
          <a:stretch/>
        </p:blipFill>
        <p:spPr>
          <a:xfrm>
            <a:off x="1854412" y="2058506"/>
            <a:ext cx="2207261" cy="40740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0A17438-0BC6-4B5A-8668-51521D2216CE}"/>
              </a:ext>
            </a:extLst>
          </p:cNvPr>
          <p:cNvGrpSpPr/>
          <p:nvPr/>
        </p:nvGrpSpPr>
        <p:grpSpPr>
          <a:xfrm>
            <a:off x="5639290" y="2411168"/>
            <a:ext cx="4048124" cy="3072508"/>
            <a:chOff x="5798241" y="2417578"/>
            <a:chExt cx="4048124" cy="3072508"/>
          </a:xfrm>
        </p:grpSpPr>
        <p:pic>
          <p:nvPicPr>
            <p:cNvPr id="12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6E1DE18B-0356-4926-B813-FE31A4D14C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64"/>
            <a:stretch/>
          </p:blipFill>
          <p:spPr bwMode="auto">
            <a:xfrm>
              <a:off x="5798241" y="2423036"/>
              <a:ext cx="1371185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77EB9EE0-DBE2-4241-820E-8C26AB47A9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4" r="31381"/>
            <a:stretch/>
          </p:blipFill>
          <p:spPr bwMode="auto">
            <a:xfrm>
              <a:off x="7023652" y="2417578"/>
              <a:ext cx="2822713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D130831-71D8-4E91-903F-3D6EA7F30634}"/>
              </a:ext>
            </a:extLst>
          </p:cNvPr>
          <p:cNvSpPr txBox="1"/>
          <p:nvPr/>
        </p:nvSpPr>
        <p:spPr>
          <a:xfrm>
            <a:off x="5804390" y="5765897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Kanit" pitchFamily="2" charset="-34"/>
                <a:cs typeface="Kanit" pitchFamily="2" charset="-34"/>
              </a:rPr>
              <a:t>Sleep posture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49BF1-368C-4C61-AABB-A2D789785121}"/>
              </a:ext>
            </a:extLst>
          </p:cNvPr>
          <p:cNvSpPr txBox="1"/>
          <p:nvPr/>
        </p:nvSpPr>
        <p:spPr>
          <a:xfrm>
            <a:off x="5697346" y="5408377"/>
            <a:ext cx="114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Supine</a:t>
            </a:r>
            <a:endParaRPr lang="en-GB" sz="16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5345F-A45F-4A87-B50E-F0143F87382C}"/>
              </a:ext>
            </a:extLst>
          </p:cNvPr>
          <p:cNvSpPr txBox="1"/>
          <p:nvPr/>
        </p:nvSpPr>
        <p:spPr>
          <a:xfrm>
            <a:off x="6932385" y="5408377"/>
            <a:ext cx="114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Left lateral </a:t>
            </a:r>
            <a:endParaRPr lang="en-GB" sz="16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23929-9F13-46D1-8B20-83189E1760DD}"/>
              </a:ext>
            </a:extLst>
          </p:cNvPr>
          <p:cNvSpPr txBox="1"/>
          <p:nvPr/>
        </p:nvSpPr>
        <p:spPr>
          <a:xfrm>
            <a:off x="8239995" y="5408377"/>
            <a:ext cx="1289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Right lateral</a:t>
            </a:r>
            <a:endParaRPr lang="en-GB" sz="16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867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108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Literature Reviews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675508-B1B4-4F3C-B74C-D0E20872ACF0}"/>
              </a:ext>
            </a:extLst>
          </p:cNvPr>
          <p:cNvGrpSpPr/>
          <p:nvPr/>
        </p:nvGrpSpPr>
        <p:grpSpPr>
          <a:xfrm>
            <a:off x="228600" y="266828"/>
            <a:ext cx="770400" cy="770400"/>
            <a:chOff x="5372725" y="1476568"/>
            <a:chExt cx="1446550" cy="144655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1D564-0AAD-472E-8D47-CD4C67307F4B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F230D1-EB1E-41DE-A25E-5DACC7FFA84B}"/>
                </a:ext>
              </a:extLst>
            </p:cNvPr>
            <p:cNvSpPr txBox="1"/>
            <p:nvPr/>
          </p:nvSpPr>
          <p:spPr>
            <a:xfrm>
              <a:off x="5699896" y="1559104"/>
              <a:ext cx="792206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494C1-975C-430C-89E5-A080A6C2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fld>
            <a:endParaRPr lang="en-GB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400B5-2088-4F60-8FED-1BD29134B50C}"/>
              </a:ext>
            </a:extLst>
          </p:cNvPr>
          <p:cNvSpPr txBox="1"/>
          <p:nvPr/>
        </p:nvSpPr>
        <p:spPr>
          <a:xfrm>
            <a:off x="1064872" y="1286568"/>
            <a:ext cx="10987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 Real-Time Patient-Specific Sleeping Posture Recognition System Using Pressure Sensitive Conductive Sheet </a:t>
            </a:r>
            <a:b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and Transfer Learning (</a:t>
            </a:r>
            <a:r>
              <a:rPr lang="en-GB" sz="2400" b="1" i="1" u="none" strike="noStrike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Qisong</a:t>
            </a:r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Hu et al.)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2A9F5-5B9F-4494-BF54-E550686A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66" y="2600875"/>
            <a:ext cx="7948221" cy="2929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DD2606-6DBC-4875-8AE4-86711D970CF5}"/>
              </a:ext>
            </a:extLst>
          </p:cNvPr>
          <p:cNvSpPr txBox="1"/>
          <p:nvPr/>
        </p:nvSpPr>
        <p:spPr>
          <a:xfrm>
            <a:off x="998999" y="922184"/>
            <a:ext cx="10790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IEEE SENSORS JOURNAL, VOL. 21, NO. 5, MARCH 1, 2021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845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108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Literature Reviews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675508-B1B4-4F3C-B74C-D0E20872ACF0}"/>
              </a:ext>
            </a:extLst>
          </p:cNvPr>
          <p:cNvGrpSpPr/>
          <p:nvPr/>
        </p:nvGrpSpPr>
        <p:grpSpPr>
          <a:xfrm>
            <a:off x="228600" y="266828"/>
            <a:ext cx="770400" cy="770400"/>
            <a:chOff x="5372725" y="1476568"/>
            <a:chExt cx="1446550" cy="144655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1D564-0AAD-472E-8D47-CD4C67307F4B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F230D1-EB1E-41DE-A25E-5DACC7FFA84B}"/>
                </a:ext>
              </a:extLst>
            </p:cNvPr>
            <p:cNvSpPr txBox="1"/>
            <p:nvPr/>
          </p:nvSpPr>
          <p:spPr>
            <a:xfrm>
              <a:off x="5699896" y="1559104"/>
              <a:ext cx="792206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494C1-975C-430C-89E5-A080A6C2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fld>
            <a:endParaRPr lang="en-GB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400B5-2088-4F60-8FED-1BD29134B50C}"/>
              </a:ext>
            </a:extLst>
          </p:cNvPr>
          <p:cNvSpPr txBox="1"/>
          <p:nvPr/>
        </p:nvSpPr>
        <p:spPr>
          <a:xfrm>
            <a:off x="1064872" y="1286568"/>
            <a:ext cx="10987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 Real-Time Patient-Specific Sleeping Posture Recognition System Using Pressure Sensitive Conductive Sheet </a:t>
            </a:r>
            <a:b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and Transfer Learning (</a:t>
            </a:r>
            <a:r>
              <a:rPr lang="en-GB" sz="2400" b="1" i="1" u="none" strike="noStrike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Qisong</a:t>
            </a:r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Hu et al.)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FEDD8-7DB3-43E7-A069-AC162779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2" y="2576245"/>
            <a:ext cx="5484428" cy="3551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07D79-AD05-4382-A503-54CA904A36E1}"/>
              </a:ext>
            </a:extLst>
          </p:cNvPr>
          <p:cNvSpPr txBox="1"/>
          <p:nvPr/>
        </p:nvSpPr>
        <p:spPr>
          <a:xfrm>
            <a:off x="998999" y="922184"/>
            <a:ext cx="10790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IEEE SENSORS JOURNAL, VOL. 21, NO. 5, MARCH 1, 2021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230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37C72-A7E2-4861-90C4-DEB2B2CD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16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0219-A0E9-4F7B-B547-D409D9AAD17B}"/>
              </a:ext>
            </a:extLst>
          </p:cNvPr>
          <p:cNvSpPr txBox="1"/>
          <p:nvPr/>
        </p:nvSpPr>
        <p:spPr>
          <a:xfrm>
            <a:off x="1064872" y="1335795"/>
            <a:ext cx="11774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Artificial Neural Network for in-Bed Posture Classification Using Bed-Sheet Pressure Sensors (G. </a:t>
            </a:r>
            <a:r>
              <a:rPr lang="en-GB" sz="2400" b="1" i="1" u="none" strike="noStrike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Matar</a:t>
            </a:r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et al.)</a:t>
            </a:r>
            <a:endParaRPr lang="en-GB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B8615C-7F28-4BD5-969F-72C159DD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80" y="2451842"/>
            <a:ext cx="4492695" cy="38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3AB5B8-0EB4-49F1-ADBF-FDA65BDBA2AF}"/>
              </a:ext>
            </a:extLst>
          </p:cNvPr>
          <p:cNvGrpSpPr/>
          <p:nvPr/>
        </p:nvGrpSpPr>
        <p:grpSpPr>
          <a:xfrm>
            <a:off x="228600" y="266828"/>
            <a:ext cx="770400" cy="770400"/>
            <a:chOff x="5372725" y="1476568"/>
            <a:chExt cx="1446550" cy="1446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391AF5-9EEC-4771-89CE-12ED43CCFC24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A89E59-C1A1-41C4-8A7B-5EE54B3909A2}"/>
                </a:ext>
              </a:extLst>
            </p:cNvPr>
            <p:cNvSpPr txBox="1"/>
            <p:nvPr/>
          </p:nvSpPr>
          <p:spPr>
            <a:xfrm>
              <a:off x="5699896" y="1559104"/>
              <a:ext cx="792206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248D53-9E7B-498D-A717-4E21A11F9945}"/>
              </a:ext>
            </a:extLst>
          </p:cNvPr>
          <p:cNvSpPr txBox="1"/>
          <p:nvPr/>
        </p:nvSpPr>
        <p:spPr>
          <a:xfrm>
            <a:off x="1064872" y="343028"/>
            <a:ext cx="108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Literature Reviews</a:t>
            </a:r>
          </a:p>
        </p:txBody>
      </p:sp>
      <p:pic>
        <p:nvPicPr>
          <p:cNvPr id="9218" name="Picture 2" descr="Latest Updates From Sensor Products, Inc. | Facebook">
            <a:extLst>
              <a:ext uri="{FF2B5EF4-FFF2-40B4-BE49-F238E27FC236}">
                <a16:creationId xmlns:a16="http://schemas.microsoft.com/office/drawing/2014/main" id="{A97D5C8D-5994-488E-BB22-E9F3AD4F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4441825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EC06CF-ADD5-4D10-A09A-3A007BA1717B}"/>
              </a:ext>
            </a:extLst>
          </p:cNvPr>
          <p:cNvGrpSpPr/>
          <p:nvPr/>
        </p:nvGrpSpPr>
        <p:grpSpPr>
          <a:xfrm>
            <a:off x="6952269" y="2377623"/>
            <a:ext cx="3593610" cy="1975673"/>
            <a:chOff x="4257688" y="2417578"/>
            <a:chExt cx="5588677" cy="3072508"/>
          </a:xfrm>
        </p:grpSpPr>
        <p:pic>
          <p:nvPicPr>
            <p:cNvPr id="12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6738696D-BED4-4B5F-A64F-969440D6DC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65135"/>
            <a:stretch/>
          </p:blipFill>
          <p:spPr bwMode="auto">
            <a:xfrm>
              <a:off x="4257688" y="2423037"/>
              <a:ext cx="2822712" cy="3067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FE98AD19-56FB-4A27-9E13-5A278C22B9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4" r="31381"/>
            <a:stretch/>
          </p:blipFill>
          <p:spPr bwMode="auto">
            <a:xfrm>
              <a:off x="7023652" y="2417578"/>
              <a:ext cx="2822713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FBB0BC1-D2DC-47FD-B6CA-62A7D0B2F525}"/>
              </a:ext>
            </a:extLst>
          </p:cNvPr>
          <p:cNvSpPr txBox="1"/>
          <p:nvPr/>
        </p:nvSpPr>
        <p:spPr>
          <a:xfrm>
            <a:off x="998999" y="922184"/>
            <a:ext cx="10790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EEE JOURNAL OF BIOMEDICAL AND HEALTH INFORMATICS, VOL. 24, NO. 1, JANUARY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910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37C72-A7E2-4861-90C4-DEB2B2CD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17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2CB1F-2838-4AC2-A235-1B72409174B6}"/>
              </a:ext>
            </a:extLst>
          </p:cNvPr>
          <p:cNvSpPr txBox="1"/>
          <p:nvPr/>
        </p:nvSpPr>
        <p:spPr>
          <a:xfrm>
            <a:off x="1040998" y="6838708"/>
            <a:ext cx="1011000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They propose a combination of extracted features (Histogram of Oriented Gradients + Local Binary Patterns) associated with pressure images posture shapes and body weight distribution and fed to a Feed-Forward Artificial Neural Network (FFANN)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 addition, they performed a nested cross-validation to validate model’s performance. The result of this model's prediction was 97.9% with a Cohen’s Kappa coefficient of 97.2%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D9D55-C174-452B-B687-962B01FCBC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8395" y="2065726"/>
            <a:ext cx="5731510" cy="4141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A0BA7D-18A0-4EA3-891C-ACAD4C4DAB00}"/>
              </a:ext>
            </a:extLst>
          </p:cNvPr>
          <p:cNvSpPr/>
          <p:nvPr/>
        </p:nvSpPr>
        <p:spPr>
          <a:xfrm>
            <a:off x="3668394" y="1988840"/>
            <a:ext cx="5494655" cy="9287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289AE5-1F61-4F42-AE22-744341752D5F}"/>
              </a:ext>
            </a:extLst>
          </p:cNvPr>
          <p:cNvSpPr/>
          <p:nvPr/>
        </p:nvSpPr>
        <p:spPr>
          <a:xfrm>
            <a:off x="3668393" y="4876801"/>
            <a:ext cx="5494655" cy="1325336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A3407C-FAE4-4998-BFE8-553E08B10730}"/>
              </a:ext>
            </a:extLst>
          </p:cNvPr>
          <p:cNvSpPr txBox="1"/>
          <p:nvPr/>
        </p:nvSpPr>
        <p:spPr>
          <a:xfrm>
            <a:off x="177800" y="2203276"/>
            <a:ext cx="64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Histogram of Oriented Gradients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42DD4-CB41-44C5-89E2-35C7858707A5}"/>
              </a:ext>
            </a:extLst>
          </p:cNvPr>
          <p:cNvSpPr txBox="1"/>
          <p:nvPr/>
        </p:nvSpPr>
        <p:spPr>
          <a:xfrm>
            <a:off x="9163048" y="5390220"/>
            <a:ext cx="64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Local Binary Patterns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234D19-BF96-4FEA-9B2E-805DB3BBFC26}"/>
              </a:ext>
            </a:extLst>
          </p:cNvPr>
          <p:cNvGrpSpPr/>
          <p:nvPr/>
        </p:nvGrpSpPr>
        <p:grpSpPr>
          <a:xfrm>
            <a:off x="228600" y="266828"/>
            <a:ext cx="770400" cy="770400"/>
            <a:chOff x="5372725" y="1476568"/>
            <a:chExt cx="1446550" cy="144655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2A958E0-A47E-4B80-B3B5-65D483029D5A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EB83A0-FEA8-4D02-9CE5-F4C94ACD9A7F}"/>
                </a:ext>
              </a:extLst>
            </p:cNvPr>
            <p:cNvSpPr txBox="1"/>
            <p:nvPr/>
          </p:nvSpPr>
          <p:spPr>
            <a:xfrm>
              <a:off x="5699896" y="1559104"/>
              <a:ext cx="792206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6D283D-6861-4EAB-BD52-A49A91D15752}"/>
              </a:ext>
            </a:extLst>
          </p:cNvPr>
          <p:cNvSpPr txBox="1"/>
          <p:nvPr/>
        </p:nvSpPr>
        <p:spPr>
          <a:xfrm>
            <a:off x="1064872" y="343028"/>
            <a:ext cx="108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Literature Reviews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E94D2-7354-4A65-84D5-7299CF6B4655}"/>
              </a:ext>
            </a:extLst>
          </p:cNvPr>
          <p:cNvSpPr txBox="1"/>
          <p:nvPr/>
        </p:nvSpPr>
        <p:spPr>
          <a:xfrm>
            <a:off x="1064872" y="1335795"/>
            <a:ext cx="11774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Artificial Neural Network for in-Bed Posture Classification Using Bed-Sheet Pressure Sensors (G. </a:t>
            </a:r>
            <a:r>
              <a:rPr lang="en-GB" sz="2400" b="1" i="1" u="none" strike="noStrike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Matar</a:t>
            </a:r>
            <a:r>
              <a:rPr lang="en-GB" sz="2400" b="1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et al.)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B8D57-6715-42AE-A2E9-E82181A4F385}"/>
              </a:ext>
            </a:extLst>
          </p:cNvPr>
          <p:cNvSpPr txBox="1"/>
          <p:nvPr/>
        </p:nvSpPr>
        <p:spPr>
          <a:xfrm>
            <a:off x="998999" y="922184"/>
            <a:ext cx="10790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i="1" u="none" strike="noStrike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EEE JOURNAL OF BIOMEDICAL AND HEALTH INFORMATICS, VOL. 24, NO. 1, JANUARY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75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96B17A8B-A263-452C-AF94-C7B4015F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ADDF0B-A2EE-40D8-9753-A1D1C09B71B4}"/>
              </a:ext>
            </a:extLst>
          </p:cNvPr>
          <p:cNvSpPr/>
          <p:nvPr/>
        </p:nvSpPr>
        <p:spPr>
          <a:xfrm>
            <a:off x="0" y="-22558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18</a:t>
            </a:fld>
            <a:endParaRPr lang="en-GB" sz="1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81824-55D5-4DB3-B61E-2BD46CC746B6}"/>
              </a:ext>
            </a:extLst>
          </p:cNvPr>
          <p:cNvSpPr txBox="1"/>
          <p:nvPr/>
        </p:nvSpPr>
        <p:spPr>
          <a:xfrm>
            <a:off x="1915881" y="2683167"/>
            <a:ext cx="9422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51F2C7-8022-421E-B8B1-6632C25989C5}"/>
              </a:ext>
            </a:extLst>
          </p:cNvPr>
          <p:cNvGrpSpPr/>
          <p:nvPr/>
        </p:nvGrpSpPr>
        <p:grpSpPr>
          <a:xfrm>
            <a:off x="1632851" y="2705725"/>
            <a:ext cx="1446550" cy="1446550"/>
            <a:chOff x="5372725" y="1476568"/>
            <a:chExt cx="1446550" cy="14465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5478AE-0183-4E30-A478-A4694D88DC6E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ACB32F-812A-405E-A844-01D9E2EAF10F}"/>
                </a:ext>
              </a:extLst>
            </p:cNvPr>
            <p:cNvSpPr txBox="1"/>
            <p:nvPr/>
          </p:nvSpPr>
          <p:spPr>
            <a:xfrm>
              <a:off x="5772834" y="1663221"/>
              <a:ext cx="65594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5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EA544DA-8B04-42A0-8668-962E0E1BA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866E75-05E8-4A65-A0ED-A013FEBD10E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21739" r="12116" b="9783"/>
          <a:stretch/>
        </p:blipFill>
        <p:spPr bwMode="auto">
          <a:xfrm>
            <a:off x="1946990" y="1626963"/>
            <a:ext cx="8298019" cy="4496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19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6F70B5-6079-47BE-8939-D88E6D6A744B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8F47AB-0843-4127-B7EC-234AF58E6782}"/>
              </a:ext>
            </a:extLst>
          </p:cNvPr>
          <p:cNvSpPr/>
          <p:nvPr/>
        </p:nvSpPr>
        <p:spPr>
          <a:xfrm>
            <a:off x="4370476" y="1871809"/>
            <a:ext cx="1460500" cy="1742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F4AECBAB-E9E0-4935-BB81-8BA222A33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59" y="2026925"/>
            <a:ext cx="1330334" cy="15872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CF8B0A-7EC9-4D3B-9EA1-655FA2089143}"/>
              </a:ext>
            </a:extLst>
          </p:cNvPr>
          <p:cNvSpPr/>
          <p:nvPr/>
        </p:nvSpPr>
        <p:spPr>
          <a:xfrm>
            <a:off x="8610600" y="1871809"/>
            <a:ext cx="1460500" cy="1742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8D8DEA-8DB3-4576-A0E0-7BDA805DA0D0}"/>
              </a:ext>
            </a:extLst>
          </p:cNvPr>
          <p:cNvSpPr/>
          <p:nvPr/>
        </p:nvSpPr>
        <p:spPr>
          <a:xfrm>
            <a:off x="6477076" y="4267534"/>
            <a:ext cx="1460500" cy="1742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3C773831-C924-4B08-8F27-3570B7E75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97" y="2014225"/>
            <a:ext cx="1357858" cy="15872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B3326888-6D03-4C6E-AC3F-9F32265898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2" y="3945604"/>
            <a:ext cx="1372912" cy="20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23FD2BEE-1DC8-4751-AD0C-4BEE0ED2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A2CF0F-B4CE-46CE-9CD2-DB4CEDC4D8A3}"/>
              </a:ext>
            </a:extLst>
          </p:cNvPr>
          <p:cNvSpPr/>
          <p:nvPr/>
        </p:nvSpPr>
        <p:spPr>
          <a:xfrm>
            <a:off x="3004059" y="0"/>
            <a:ext cx="3073737" cy="6858000"/>
          </a:xfrm>
          <a:prstGeom prst="rect">
            <a:avLst/>
          </a:prstGeom>
          <a:solidFill>
            <a:schemeClr val="accent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9404D2-65F9-466C-8F00-49501850179A}"/>
              </a:ext>
            </a:extLst>
          </p:cNvPr>
          <p:cNvSpPr/>
          <p:nvPr/>
        </p:nvSpPr>
        <p:spPr>
          <a:xfrm>
            <a:off x="-14514" y="0"/>
            <a:ext cx="3024000" cy="6858000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504C614F-B60E-473F-97CE-4EAA1828C3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7988870"/>
                  </p:ext>
                </p:extLst>
              </p:nvPr>
            </p:nvGraphicFramePr>
            <p:xfrm>
              <a:off x="1241248" y="2194385"/>
              <a:ext cx="693961" cy="946800"/>
            </p:xfrm>
            <a:graphic>
              <a:graphicData uri="http://schemas.microsoft.com/office/powerpoint/2016/sectionzoom">
                <psez:sectionZm>
                  <psez:sectionZmObj sectionId="{6577BC57-AC0F-4F44-A2C7-8B77A977143C}">
                    <psez:zmPr id="{6A12891C-F583-452E-88CB-82AD41057315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3961" cy="946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1" name="Section Zoom 3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4C614F-B60E-473F-97CE-4EAA1828C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248" y="2194385"/>
                <a:ext cx="693961" cy="946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-10729" y="3639181"/>
            <a:ext cx="301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000" b="1" dirty="0">
              <a:solidFill>
                <a:schemeClr val="bg1"/>
              </a:solidFill>
              <a:effectLst>
                <a:glow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38286E-5A9F-4B99-AE55-1A5267F0605B}"/>
              </a:ext>
            </a:extLst>
          </p:cNvPr>
          <p:cNvSpPr/>
          <p:nvPr/>
        </p:nvSpPr>
        <p:spPr>
          <a:xfrm>
            <a:off x="9157271" y="0"/>
            <a:ext cx="3024000" cy="6858000"/>
          </a:xfrm>
          <a:prstGeom prst="rect">
            <a:avLst/>
          </a:prstGeom>
          <a:solidFill>
            <a:schemeClr val="accent4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503DE-FC5E-482D-BFB2-3095B3AA1A19}"/>
              </a:ext>
            </a:extLst>
          </p:cNvPr>
          <p:cNvSpPr txBox="1"/>
          <p:nvPr/>
        </p:nvSpPr>
        <p:spPr>
          <a:xfrm>
            <a:off x="3006999" y="3065124"/>
            <a:ext cx="3062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Literature Reviews and Related Theories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5ECE458E-1ACE-472E-B085-9E31151534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0249646"/>
                  </p:ext>
                </p:extLst>
              </p:nvPr>
            </p:nvGraphicFramePr>
            <p:xfrm>
              <a:off x="4287592" y="2198873"/>
              <a:ext cx="770400" cy="948185"/>
            </p:xfrm>
            <a:graphic>
              <a:graphicData uri="http://schemas.microsoft.com/office/powerpoint/2016/sectionzoom">
                <psez:sectionZm>
                  <psez:sectionZmObj sectionId="{7B7BBEA4-CAEC-4ECA-80DF-61985CBEB05A}">
                    <psez:zmPr id="{008CE297-F244-40EB-8CC8-91E0DA0D9E44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0400" cy="9481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3" name="Section Zoom 3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ECE458E-1ACE-472E-B085-9E3115153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7592" y="2198873"/>
                <a:ext cx="770400" cy="9481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2AB5B41-9294-46B8-8932-07FD99299BB5}"/>
              </a:ext>
            </a:extLst>
          </p:cNvPr>
          <p:cNvSpPr/>
          <p:nvPr/>
        </p:nvSpPr>
        <p:spPr>
          <a:xfrm>
            <a:off x="6080285" y="0"/>
            <a:ext cx="3076986" cy="6858000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DE212-AE03-42D3-A409-6FE18E02911A}"/>
              </a:ext>
            </a:extLst>
          </p:cNvPr>
          <p:cNvSpPr txBox="1"/>
          <p:nvPr/>
        </p:nvSpPr>
        <p:spPr>
          <a:xfrm>
            <a:off x="5999483" y="3669959"/>
            <a:ext cx="324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Methodology 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1A02C70D-79C7-4EB8-9DBF-449599A1B1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4768889"/>
                  </p:ext>
                </p:extLst>
              </p:nvPr>
            </p:nvGraphicFramePr>
            <p:xfrm>
              <a:off x="7348409" y="2192381"/>
              <a:ext cx="774655" cy="946800"/>
            </p:xfrm>
            <a:graphic>
              <a:graphicData uri="http://schemas.microsoft.com/office/powerpoint/2016/sectionzoom">
                <psez:sectionZm>
                  <psez:sectionZmObj sectionId="{ADA65542-4B22-44BE-8040-85EB3441320B}">
                    <psez:zmPr id="{D841DC53-AC87-43FF-90D6-10B23D22247C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4655" cy="946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ection Zoom 3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A02C70D-79C7-4EB8-9DBF-449599A1B1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8409" y="2192381"/>
                <a:ext cx="774655" cy="946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Section Zoom 40">
                <a:extLst>
                  <a:ext uri="{FF2B5EF4-FFF2-40B4-BE49-F238E27FC236}">
                    <a16:creationId xmlns:a16="http://schemas.microsoft.com/office/drawing/2014/main" id="{8EB1C55E-3BB6-42A6-9AEF-4E8E7C8D37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9237381"/>
                  </p:ext>
                </p:extLst>
              </p:nvPr>
            </p:nvGraphicFramePr>
            <p:xfrm>
              <a:off x="10348878" y="2198872"/>
              <a:ext cx="785414" cy="946800"/>
            </p:xfrm>
            <a:graphic>
              <a:graphicData uri="http://schemas.microsoft.com/office/powerpoint/2016/sectionzoom">
                <psez:sectionZm>
                  <psez:sectionZmObj sectionId="{D755C93F-EF13-466A-8758-A01DC4A51E0A}">
                    <psez:zmPr id="{8AE742FE-6D98-4C42-A6A9-BA82022B689B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5414" cy="946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Section Zoom 4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EB1C55E-3BB6-42A6-9AEF-4E8E7C8D37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8878" y="2198872"/>
                <a:ext cx="785414" cy="946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B9E4BF-69B9-405B-96E2-387F6369C8A8}"/>
              </a:ext>
            </a:extLst>
          </p:cNvPr>
          <p:cNvSpPr txBox="1"/>
          <p:nvPr/>
        </p:nvSpPr>
        <p:spPr>
          <a:xfrm>
            <a:off x="9146542" y="3712329"/>
            <a:ext cx="302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B5183-D04C-430D-8058-1D54F8DE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20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fld>
            <a:endParaRPr lang="en-GB" sz="2000" b="1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277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A399D2-C932-4875-B6EF-6FCD5A463607}"/>
              </a:ext>
            </a:extLst>
          </p:cNvPr>
          <p:cNvSpPr/>
          <p:nvPr/>
        </p:nvSpPr>
        <p:spPr>
          <a:xfrm>
            <a:off x="4826000" y="2548152"/>
            <a:ext cx="6946900" cy="3509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CCE2CB-3A9C-484B-B568-63C2545FA160}"/>
              </a:ext>
            </a:extLst>
          </p:cNvPr>
          <p:cNvSpPr/>
          <p:nvPr/>
        </p:nvSpPr>
        <p:spPr>
          <a:xfrm>
            <a:off x="7088370" y="1466315"/>
            <a:ext cx="2133600" cy="2133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20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TextBox 13">
            <a:hlinkClick r:id="rId2" action="ppaction://hlinksldjump"/>
            <a:extLst>
              <a:ext uri="{FF2B5EF4-FFF2-40B4-BE49-F238E27FC236}">
                <a16:creationId xmlns:a16="http://schemas.microsoft.com/office/drawing/2014/main" id="{38468215-70B1-42E0-AC7C-B682327CCFFD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3EAD38-401E-434B-89E5-EABDFB232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29" y="2566283"/>
            <a:ext cx="2282741" cy="2723546"/>
          </a:xfrm>
          <a:prstGeom prst="rect">
            <a:avLst/>
          </a:prstGeom>
        </p:spPr>
      </p:pic>
      <p:pic>
        <p:nvPicPr>
          <p:cNvPr id="10244" name="Picture 4" descr="Welcome to Python.org">
            <a:extLst>
              <a:ext uri="{FF2B5EF4-FFF2-40B4-BE49-F238E27FC236}">
                <a16:creationId xmlns:a16="http://schemas.microsoft.com/office/drawing/2014/main" id="{6F9F74F3-78E7-470B-9E72-51E4BEBD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15" y="1604728"/>
            <a:ext cx="1765685" cy="176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ask คืออะไร Python Flask คือ framwork สำหรับทำ web application - Saixiii">
            <a:extLst>
              <a:ext uri="{FF2B5EF4-FFF2-40B4-BE49-F238E27FC236}">
                <a16:creationId xmlns:a16="http://schemas.microsoft.com/office/drawing/2014/main" id="{641882AD-FEBF-4043-8D12-D2E3E4887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63" y="3953761"/>
            <a:ext cx="3728191" cy="14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45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C6483-2411-460E-997C-BFD8985A77DF}"/>
              </a:ext>
            </a:extLst>
          </p:cNvPr>
          <p:cNvSpPr/>
          <p:nvPr/>
        </p:nvSpPr>
        <p:spPr>
          <a:xfrm>
            <a:off x="4826000" y="2548152"/>
            <a:ext cx="6946900" cy="2590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120377-5F13-4EEC-8A7D-D185E0AE26D6}"/>
              </a:ext>
            </a:extLst>
          </p:cNvPr>
          <p:cNvSpPr/>
          <p:nvPr/>
        </p:nvSpPr>
        <p:spPr>
          <a:xfrm>
            <a:off x="7088370" y="1466315"/>
            <a:ext cx="2133600" cy="2133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4" descr="Welcome to Python.org">
            <a:extLst>
              <a:ext uri="{FF2B5EF4-FFF2-40B4-BE49-F238E27FC236}">
                <a16:creationId xmlns:a16="http://schemas.microsoft.com/office/drawing/2014/main" id="{60D35562-9093-4B13-BF69-67308328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15" y="1604728"/>
            <a:ext cx="1765685" cy="176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21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C549AD42-A721-4B78-AA72-27A84C00F245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D7205B8-3D8F-45F4-9FB0-E0AF8880D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3" y="2450597"/>
            <a:ext cx="2299653" cy="2688108"/>
          </a:xfrm>
          <a:prstGeom prst="rect">
            <a:avLst/>
          </a:prstGeom>
        </p:spPr>
      </p:pic>
      <p:pic>
        <p:nvPicPr>
          <p:cNvPr id="9" name="Picture 14" descr="Keras: the Python deep learning API">
            <a:extLst>
              <a:ext uri="{FF2B5EF4-FFF2-40B4-BE49-F238E27FC236}">
                <a16:creationId xmlns:a16="http://schemas.microsoft.com/office/drawing/2014/main" id="{6D0D5F49-F515-40B5-AB90-0F97123D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12" y="3738328"/>
            <a:ext cx="3059076" cy="88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B98E1-F91C-4010-86F6-FC42F6AC7D81}"/>
              </a:ext>
            </a:extLst>
          </p:cNvPr>
          <p:cNvSpPr txBox="1"/>
          <p:nvPr/>
        </p:nvSpPr>
        <p:spPr>
          <a:xfrm>
            <a:off x="12821558" y="4786086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</a:t>
            </a:r>
            <a:r>
              <a:rPr lang="th-TH" dirty="0"/>
              <a:t>การเก็บข้อมูล</a:t>
            </a:r>
            <a:endParaRPr lang="en-US" dirty="0"/>
          </a:p>
          <a:p>
            <a:r>
              <a:rPr lang="th-TH" dirty="0"/>
              <a:t>แต่ละ โมเดล</a:t>
            </a:r>
            <a:br>
              <a:rPr lang="th-TH" dirty="0"/>
            </a:br>
            <a:r>
              <a:rPr lang="th-TH" dirty="0"/>
              <a:t>+ การวัด </a:t>
            </a:r>
            <a:r>
              <a:rPr lang="en-US" dirty="0"/>
              <a:t>acc /</a:t>
            </a:r>
            <a:r>
              <a:rPr lang="th-TH" dirty="0"/>
              <a:t> </a:t>
            </a:r>
            <a:r>
              <a:rPr lang="en-US" dirty="0"/>
              <a:t>F1 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0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22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BF50A5-8C9F-46D9-97EE-01474740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52" y="3187752"/>
            <a:ext cx="6812548" cy="2412617"/>
          </a:xfrm>
          <a:prstGeom prst="rect">
            <a:avLst/>
          </a:prstGeom>
        </p:spPr>
      </p:pic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2676CEA3-1210-46A1-B4C6-2470AD5D7D73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2A5E866-E12A-47CD-B95C-F43B3331E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09" y="2306973"/>
            <a:ext cx="2190381" cy="3293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B7EEAF-2864-43BB-94A2-725D5836A9D2}"/>
              </a:ext>
            </a:extLst>
          </p:cNvPr>
          <p:cNvSpPr txBox="1"/>
          <p:nvPr/>
        </p:nvSpPr>
        <p:spPr>
          <a:xfrm>
            <a:off x="1856873" y="5726237"/>
            <a:ext cx="1315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90 cm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18352-4342-4014-AC93-FA5E910D5ADC}"/>
              </a:ext>
            </a:extLst>
          </p:cNvPr>
          <p:cNvSpPr txBox="1"/>
          <p:nvPr/>
        </p:nvSpPr>
        <p:spPr>
          <a:xfrm>
            <a:off x="103957" y="4209394"/>
            <a:ext cx="1315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18</a:t>
            </a: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0 cm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6934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23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TextBox 13">
            <a:hlinkClick r:id="rId2" action="ppaction://hlinksldjump"/>
            <a:extLst>
              <a:ext uri="{FF2B5EF4-FFF2-40B4-BE49-F238E27FC236}">
                <a16:creationId xmlns:a16="http://schemas.microsoft.com/office/drawing/2014/main" id="{2676CEA3-1210-46A1-B4C6-2470AD5D7D73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อุปกรณ์วัดแรงกด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393EB1-CC51-4754-9657-AF73CA9A2A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86" y="2127340"/>
            <a:ext cx="9083628" cy="28713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9D9B82-7173-43D0-8E80-9823D08AAEB2}"/>
              </a:ext>
            </a:extLst>
          </p:cNvPr>
          <p:cNvSpPr txBox="1"/>
          <p:nvPr/>
        </p:nvSpPr>
        <p:spPr>
          <a:xfrm>
            <a:off x="3180080" y="5231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เสื่อที่นอนวัดแรงกดที่พัฒนาขึ้น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7337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24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B6FFC-0120-473B-8063-0A1A433B4060}"/>
              </a:ext>
            </a:extLst>
          </p:cNvPr>
          <p:cNvSpPr txBox="1"/>
          <p:nvPr/>
        </p:nvSpPr>
        <p:spPr>
          <a:xfrm>
            <a:off x="2514600" y="12648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Expected Results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6B272BA-1CF4-43B4-9D38-02F65B116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44" y="2498357"/>
            <a:ext cx="1889980" cy="2841722"/>
          </a:xfrm>
          <a:prstGeom prst="rect">
            <a:avLst/>
          </a:prstGeom>
        </p:spPr>
      </p:pic>
      <p:pic>
        <p:nvPicPr>
          <p:cNvPr id="9" name="Picture 2" descr="surface pressure">
            <a:extLst>
              <a:ext uri="{FF2B5EF4-FFF2-40B4-BE49-F238E27FC236}">
                <a16:creationId xmlns:a16="http://schemas.microsoft.com/office/drawing/2014/main" id="{43829C09-D6AE-4AFC-93E9-69A0FA7F8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35" y="2938577"/>
            <a:ext cx="1675329" cy="21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C0870FF-7AD5-4324-BFA2-4D9300AA9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64" y="3516578"/>
            <a:ext cx="785367" cy="883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53E9EF-DCB4-4AFA-9854-6B95B22881A2}"/>
              </a:ext>
            </a:extLst>
          </p:cNvPr>
          <p:cNvSpPr txBox="1"/>
          <p:nvPr/>
        </p:nvSpPr>
        <p:spPr>
          <a:xfrm>
            <a:off x="6103119" y="5134926"/>
            <a:ext cx="269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isky positions 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7E8B573-2C51-4405-952F-169E9E02CE5A}"/>
              </a:ext>
            </a:extLst>
          </p:cNvPr>
          <p:cNvSpPr/>
          <p:nvPr/>
        </p:nvSpPr>
        <p:spPr>
          <a:xfrm>
            <a:off x="5459283" y="3916794"/>
            <a:ext cx="54375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ECB5A-4DE4-4E56-B20A-AEB392610520}"/>
              </a:ext>
            </a:extLst>
          </p:cNvPr>
          <p:cNvSpPr txBox="1"/>
          <p:nvPr/>
        </p:nvSpPr>
        <p:spPr>
          <a:xfrm>
            <a:off x="2613670" y="21431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Input</a:t>
            </a:r>
            <a:endParaRPr lang="en-GB" sz="2400" dirty="0">
              <a:effectLst/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A1055-7F7A-4677-B97C-BDE81A0A224C}"/>
              </a:ext>
            </a:extLst>
          </p:cNvPr>
          <p:cNvSpPr txBox="1"/>
          <p:nvPr/>
        </p:nvSpPr>
        <p:spPr>
          <a:xfrm>
            <a:off x="6506364" y="211002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Out</a:t>
            </a:r>
            <a:r>
              <a:rPr lang="en-US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put</a:t>
            </a:r>
            <a:endParaRPr lang="en-GB" sz="2400" dirty="0">
              <a:effectLst/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852D1-387D-44F9-9345-D8B66882B186}"/>
              </a:ext>
            </a:extLst>
          </p:cNvPr>
          <p:cNvSpPr txBox="1"/>
          <p:nvPr/>
        </p:nvSpPr>
        <p:spPr>
          <a:xfrm>
            <a:off x="6959868" y="7194694"/>
            <a:ext cx="269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+ </a:t>
            </a:r>
            <a:r>
              <a:rPr lang="th-TH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เมื่อไร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610690-6685-4E49-A37B-246DE9727D4F}"/>
              </a:ext>
            </a:extLst>
          </p:cNvPr>
          <p:cNvSpPr txBox="1"/>
          <p:nvPr/>
        </p:nvSpPr>
        <p:spPr>
          <a:xfrm>
            <a:off x="4660632" y="7164475"/>
            <a:ext cx="269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+ </a:t>
            </a:r>
            <a:r>
              <a:rPr lang="th-TH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เมื่อไร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13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E0E79-19A8-4854-BAD2-A7640843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25</a:t>
            </a:fld>
            <a:endParaRPr lang="en-GB"/>
          </a:p>
        </p:txBody>
      </p:sp>
      <p:pic>
        <p:nvPicPr>
          <p:cNvPr id="3" name="20220208_095453">
            <a:hlinkClick r:id="" action="ppaction://media"/>
            <a:extLst>
              <a:ext uri="{FF2B5EF4-FFF2-40B4-BE49-F238E27FC236}">
                <a16:creationId xmlns:a16="http://schemas.microsoft.com/office/drawing/2014/main" id="{9A58634E-49D4-4165-91E2-05C91DFF2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" y="125729"/>
            <a:ext cx="117348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4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6F013823-2944-41C5-A4C0-EC856D4D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C3C3C7-6510-4D71-A396-2D4B353B8B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BCCA-76B3-44A1-8F68-71BA0D54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26</a:t>
            </a:fld>
            <a:endParaRPr lang="en-GB" sz="1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2C56B-0260-46CE-AC3F-68AC462DB7E4}"/>
              </a:ext>
            </a:extLst>
          </p:cNvPr>
          <p:cNvSpPr txBox="1"/>
          <p:nvPr/>
        </p:nvSpPr>
        <p:spPr>
          <a:xfrm>
            <a:off x="3596640" y="2832810"/>
            <a:ext cx="8247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Conclusion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6D063D-3C44-4D2D-8DB1-5F0A55666A0D}"/>
              </a:ext>
            </a:extLst>
          </p:cNvPr>
          <p:cNvGrpSpPr/>
          <p:nvPr/>
        </p:nvGrpSpPr>
        <p:grpSpPr>
          <a:xfrm>
            <a:off x="2046515" y="2705725"/>
            <a:ext cx="1446550" cy="1446550"/>
            <a:chOff x="5372725" y="1476568"/>
            <a:chExt cx="1446550" cy="14465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04CCC0-3A7D-49DE-8831-AF569FA15C88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DF1065-887B-4C6C-80E9-63FF71532692}"/>
                </a:ext>
              </a:extLst>
            </p:cNvPr>
            <p:cNvSpPr txBox="1"/>
            <p:nvPr/>
          </p:nvSpPr>
          <p:spPr>
            <a:xfrm>
              <a:off x="5772834" y="1663221"/>
              <a:ext cx="6783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4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911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BCCA-76B3-44A1-8F68-71BA0D54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27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CB91C0-1AFA-4D23-83C2-D124803E641F}"/>
              </a:ext>
            </a:extLst>
          </p:cNvPr>
          <p:cNvGrpSpPr/>
          <p:nvPr/>
        </p:nvGrpSpPr>
        <p:grpSpPr>
          <a:xfrm>
            <a:off x="294472" y="343028"/>
            <a:ext cx="770400" cy="770400"/>
            <a:chOff x="5372725" y="1476568"/>
            <a:chExt cx="1446550" cy="14465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86745A-775D-4241-98CF-A3C8F3640540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FC041-6DFD-429B-821E-FA4ECC597366}"/>
                </a:ext>
              </a:extLst>
            </p:cNvPr>
            <p:cNvSpPr txBox="1"/>
            <p:nvPr/>
          </p:nvSpPr>
          <p:spPr>
            <a:xfrm>
              <a:off x="5629756" y="1543989"/>
              <a:ext cx="861433" cy="1329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4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F6C1FD-ED25-4710-8EF3-0D5599307DC4}"/>
              </a:ext>
            </a:extLst>
          </p:cNvPr>
          <p:cNvSpPr txBox="1"/>
          <p:nvPr/>
        </p:nvSpPr>
        <p:spPr>
          <a:xfrm>
            <a:off x="965200" y="1629220"/>
            <a:ext cx="102006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ปัญหาและอุปสรรค</a:t>
            </a:r>
            <a:endParaRPr lang="en-US" sz="2000" b="1" dirty="0"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ช่วงแรกของการพัฒนา พบว่า </a:t>
            </a:r>
            <a:r>
              <a:rPr lang="th-TH" sz="2000" dirty="0">
                <a:highlight>
                  <a:srgbClr val="FFFF00"/>
                </a:highligh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ความละเอียดของผลแรงกดทับของการนอนที่เป็นลักษณะฮีตแมป ต้องระยะห่างของเซนเซอร์ที่เหมาะสม</a:t>
            </a: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หากมีระยะห่างมากจะมีผลการต่อการวิเคราะห์ตำแหน่งเสี่ยงแผลกดทับ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เนื่องจากไม่มีประสบการณ์ด้านอิเล็กทรอนิกส์ จึงทำให้ผู้พัฒนา</a:t>
            </a:r>
            <a:r>
              <a:rPr lang="th-TH" sz="2000" dirty="0">
                <a:highlight>
                  <a:srgbClr val="FFFF00"/>
                </a:highligh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ใช้เวลาส่วนใหญ่ในส่วนของการสร้างเสื่อที่นอนเซนเซอร์วัดแรงกด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แนวทางในการพัฒนาและประยุกต์ใช้ร่วมกับงานอื่น ๆ ในขั้นต่อไป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ดำเนินการเก็บข้อมูลจากกลุ่มที่มีความหลากหลายมากขึ้น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ศึกษาการวิธีการ การวิเคราะห์ตำแหน่งเสี่ยงแผลกดทับ รูปแบบอื่นๆเพิ่มเติม และเปรียบเทียบ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ข้อสรุปและข้อเสนอแนะ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ควรเพิ่มความละเอียดของผลลัพธ์ที่มาจากแรงกดทับของการนอน ซึ่งจะส่งผลการต่อการวิเคราะห์ตำแหน่งเสี่ยงแผลกดทับให้แม่นยำขึ้น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18673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54D4E-B943-449C-9D17-0189A88E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28</a:t>
            </a:fld>
            <a:endParaRPr lang="en-GB"/>
          </a:p>
        </p:txBody>
      </p:sp>
      <p:sp>
        <p:nvSpPr>
          <p:cNvPr id="5" name="Google Shape;334;p36">
            <a:extLst>
              <a:ext uri="{FF2B5EF4-FFF2-40B4-BE49-F238E27FC236}">
                <a16:creationId xmlns:a16="http://schemas.microsoft.com/office/drawing/2014/main" id="{ABE883D6-D982-431C-9BF2-389B5560874E}"/>
              </a:ext>
            </a:extLst>
          </p:cNvPr>
          <p:cNvSpPr txBox="1">
            <a:spLocks/>
          </p:cNvSpPr>
          <p:nvPr/>
        </p:nvSpPr>
        <p:spPr>
          <a:xfrm>
            <a:off x="3171564" y="2315122"/>
            <a:ext cx="5848871" cy="13350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Kanit" pitchFamily="2" charset="-34"/>
                <a:cs typeface="Kanit" pitchFamily="2" charset="-34"/>
              </a:rPr>
              <a:t>Thank you!</a:t>
            </a:r>
          </a:p>
        </p:txBody>
      </p:sp>
      <p:sp>
        <p:nvSpPr>
          <p:cNvPr id="6" name="Google Shape;335;p36">
            <a:extLst>
              <a:ext uri="{FF2B5EF4-FFF2-40B4-BE49-F238E27FC236}">
                <a16:creationId xmlns:a16="http://schemas.microsoft.com/office/drawing/2014/main" id="{F84E42C0-3FFE-4F30-964B-4AAAEAE8FED4}"/>
              </a:ext>
            </a:extLst>
          </p:cNvPr>
          <p:cNvSpPr txBox="1">
            <a:spLocks/>
          </p:cNvSpPr>
          <p:nvPr/>
        </p:nvSpPr>
        <p:spPr>
          <a:xfrm>
            <a:off x="3854549" y="3893098"/>
            <a:ext cx="4482900" cy="111015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" sz="3600" b="1" dirty="0">
                <a:latin typeface="Kanit" pitchFamily="2" charset="-34"/>
                <a:cs typeface="Kanit" pitchFamily="2" charset="-34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5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23FD2BEE-1DC8-4751-AD0C-4BEE0ED2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ACE7C6-B8E7-4BDE-A4D9-5A75FB8A8796}"/>
              </a:ext>
            </a:extLst>
          </p:cNvPr>
          <p:cNvSpPr/>
          <p:nvPr/>
        </p:nvSpPr>
        <p:spPr>
          <a:xfrm>
            <a:off x="0" y="261257"/>
            <a:ext cx="12192000" cy="6858000"/>
          </a:xfrm>
          <a:prstGeom prst="rect">
            <a:avLst/>
          </a:prstGeom>
          <a:solidFill>
            <a:srgbClr val="00206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571401" y="1262120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solidFill>
                <a:schemeClr val="bg1"/>
              </a:solidFill>
              <a:effectLst>
                <a:glow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04A727-2F27-4ACF-B51C-E08B45139D69}"/>
              </a:ext>
            </a:extLst>
          </p:cNvPr>
          <p:cNvSpPr/>
          <p:nvPr/>
        </p:nvSpPr>
        <p:spPr>
          <a:xfrm>
            <a:off x="790385" y="126211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7B63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771E5-36AB-4EEE-A261-5217B37012B1}"/>
              </a:ext>
            </a:extLst>
          </p:cNvPr>
          <p:cNvSpPr txBox="1"/>
          <p:nvPr/>
        </p:nvSpPr>
        <p:spPr>
          <a:xfrm>
            <a:off x="1002622" y="1300524"/>
            <a:ext cx="344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1</a:t>
            </a:r>
            <a:endParaRPr lang="en-GB" sz="4000" b="1" dirty="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503DE-FC5E-482D-BFB2-3095B3AA1A19}"/>
              </a:ext>
            </a:extLst>
          </p:cNvPr>
          <p:cNvSpPr txBox="1"/>
          <p:nvPr/>
        </p:nvSpPr>
        <p:spPr>
          <a:xfrm>
            <a:off x="1571401" y="2605022"/>
            <a:ext cx="10477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Literature Reviews and Related Theories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190891-568F-431C-9A9C-19CCEB31A21A}"/>
              </a:ext>
            </a:extLst>
          </p:cNvPr>
          <p:cNvSpPr/>
          <p:nvPr/>
        </p:nvSpPr>
        <p:spPr>
          <a:xfrm>
            <a:off x="790385" y="2605021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7B63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286C7-5E6D-4E82-BE2D-6DCA7B4244FF}"/>
              </a:ext>
            </a:extLst>
          </p:cNvPr>
          <p:cNvSpPr txBox="1"/>
          <p:nvPr/>
        </p:nvSpPr>
        <p:spPr>
          <a:xfrm>
            <a:off x="979472" y="2643426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2</a:t>
            </a:r>
            <a:endParaRPr lang="en-GB" sz="4000" b="1" dirty="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DE212-AE03-42D3-A409-6FE18E02911A}"/>
              </a:ext>
            </a:extLst>
          </p:cNvPr>
          <p:cNvSpPr txBox="1"/>
          <p:nvPr/>
        </p:nvSpPr>
        <p:spPr>
          <a:xfrm>
            <a:off x="1559826" y="3866903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Methodology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D378AD-AFCD-4978-B93D-75FF06283263}"/>
              </a:ext>
            </a:extLst>
          </p:cNvPr>
          <p:cNvSpPr/>
          <p:nvPr/>
        </p:nvSpPr>
        <p:spPr>
          <a:xfrm>
            <a:off x="778810" y="3866902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7B63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605BF-B93D-4386-80E6-601C3FC9B1D2}"/>
              </a:ext>
            </a:extLst>
          </p:cNvPr>
          <p:cNvSpPr txBox="1"/>
          <p:nvPr/>
        </p:nvSpPr>
        <p:spPr>
          <a:xfrm>
            <a:off x="956322" y="3905307"/>
            <a:ext cx="44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3</a:t>
            </a:r>
            <a:endParaRPr lang="en-GB" sz="4000" b="1" dirty="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9E4BF-69B9-405B-96E2-387F6369C8A8}"/>
              </a:ext>
            </a:extLst>
          </p:cNvPr>
          <p:cNvSpPr txBox="1"/>
          <p:nvPr/>
        </p:nvSpPr>
        <p:spPr>
          <a:xfrm>
            <a:off x="1548251" y="5103526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Progression Report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193672-8BC8-4EBD-862B-4EF5802F10E3}"/>
              </a:ext>
            </a:extLst>
          </p:cNvPr>
          <p:cNvSpPr/>
          <p:nvPr/>
        </p:nvSpPr>
        <p:spPr>
          <a:xfrm>
            <a:off x="767235" y="5103525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7B63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0E4E3-4B31-426F-BFA3-2A51EE187861}"/>
              </a:ext>
            </a:extLst>
          </p:cNvPr>
          <p:cNvSpPr txBox="1"/>
          <p:nvPr/>
        </p:nvSpPr>
        <p:spPr>
          <a:xfrm>
            <a:off x="944747" y="5141930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4</a:t>
            </a:r>
            <a:endParaRPr lang="en-GB" sz="4000" b="1" dirty="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117D7-879C-4845-8B88-0754B2B1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42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155B5F20-ABD5-4871-AFE2-0ADD0644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637A08-5825-4192-8D48-3D56471F68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3524629" y="2777778"/>
            <a:ext cx="78291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8800" b="1" dirty="0">
              <a:solidFill>
                <a:schemeClr val="bg1"/>
              </a:solidFill>
              <a:effectLst>
                <a:glow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062F3-D45B-4489-BFEA-42E64042B079}"/>
              </a:ext>
            </a:extLst>
          </p:cNvPr>
          <p:cNvGrpSpPr/>
          <p:nvPr/>
        </p:nvGrpSpPr>
        <p:grpSpPr>
          <a:xfrm>
            <a:off x="1983636" y="2777778"/>
            <a:ext cx="1446550" cy="1446550"/>
            <a:chOff x="5372725" y="1476568"/>
            <a:chExt cx="1446550" cy="144655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304A727-2F27-4ACF-B51C-E08B45139D69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F771E5-36AB-4EEE-A261-5217B37012B1}"/>
                </a:ext>
              </a:extLst>
            </p:cNvPr>
            <p:cNvSpPr txBox="1"/>
            <p:nvPr/>
          </p:nvSpPr>
          <p:spPr>
            <a:xfrm>
              <a:off x="5858595" y="1657476"/>
              <a:ext cx="4748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fld>
            <a:endParaRPr lang="en-GB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3444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54D4E-B943-449C-9D17-0189A88E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30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72517-A1AE-49CD-93F9-A4A7FE77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1641826"/>
            <a:ext cx="11654118" cy="421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8AF91-0B3B-4587-88DA-97BA458B1457}"/>
              </a:ext>
            </a:extLst>
          </p:cNvPr>
          <p:cNvSpPr txBox="1"/>
          <p:nvPr/>
        </p:nvSpPr>
        <p:spPr>
          <a:xfrm>
            <a:off x="569844" y="6188422"/>
            <a:ext cx="677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https://www.joharidigital.com/paralysis-treatment-and-management/</a:t>
            </a:r>
          </a:p>
        </p:txBody>
      </p:sp>
    </p:spTree>
    <p:extLst>
      <p:ext uri="{BB962C8B-B14F-4D97-AF65-F5344CB8AC3E}">
        <p14:creationId xmlns:p14="http://schemas.microsoft.com/office/powerpoint/2010/main" val="17498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EC47ED9-7ED2-4C1D-8708-E94CBDA9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2" y="1209092"/>
            <a:ext cx="8798695" cy="477123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078049-49AF-4E8B-A63C-EC58B9E57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7" r="35072"/>
          <a:stretch/>
        </p:blipFill>
        <p:spPr>
          <a:xfrm>
            <a:off x="8789045" y="2892355"/>
            <a:ext cx="3402955" cy="292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17ECB-2DCB-422B-920A-7E585844CBF8}"/>
              </a:ext>
            </a:extLst>
          </p:cNvPr>
          <p:cNvSpPr txBox="1"/>
          <p:nvPr/>
        </p:nvSpPr>
        <p:spPr>
          <a:xfrm>
            <a:off x="-1193799" y="65063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Health at a Glance Thailand 2017</a:t>
            </a:r>
            <a:endParaRPr lang="en-GB" b="1" i="0" u="none" strike="noStrike" dirty="0">
              <a:effectLst/>
              <a:latin typeface="TH SarabunPSK" panose="020B0500040200020003" pitchFamily="34" charset="-34"/>
              <a:cs typeface="TH SarabunPSK" panose="020B0500040200020003" pitchFamily="34" charset="-34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C03AD7-419F-4519-A7B1-9DA464532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5547469"/>
            <a:ext cx="649288" cy="4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006D8B-2230-466C-9EB5-4EFC86F04A95}"/>
              </a:ext>
            </a:extLst>
          </p:cNvPr>
          <p:cNvSpPr/>
          <p:nvPr/>
        </p:nvSpPr>
        <p:spPr>
          <a:xfrm>
            <a:off x="7620000" y="4470400"/>
            <a:ext cx="1143645" cy="17303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8039A-F040-437E-B62E-AB53F58ADF68}"/>
              </a:ext>
            </a:extLst>
          </p:cNvPr>
          <p:cNvSpPr txBox="1"/>
          <p:nvPr/>
        </p:nvSpPr>
        <p:spPr>
          <a:xfrm>
            <a:off x="2452913" y="1511868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nit" pitchFamily="2" charset="-34"/>
                <a:cs typeface="Kanit" pitchFamily="2" charset="-34"/>
              </a:rPr>
              <a:t>Ratio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620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2050" name="Picture 2" descr="การกำหนดระดับและลักษณะของแผลกดทับ ( Staging Pressure Ulcer) -  พัฒนาความสามารถของผู้ดูแลเพื่อป้องกันและดูแลแผลกดทับ">
            <a:extLst>
              <a:ext uri="{FF2B5EF4-FFF2-40B4-BE49-F238E27FC236}">
                <a16:creationId xmlns:a16="http://schemas.microsoft.com/office/drawing/2014/main" id="{12B390E3-B2A2-4B51-A44B-82F8EEF1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37" y="286108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alysis Treatment and Management">
            <a:extLst>
              <a:ext uri="{FF2B5EF4-FFF2-40B4-BE49-F238E27FC236}">
                <a16:creationId xmlns:a16="http://schemas.microsoft.com/office/drawing/2014/main" id="{8A0261C3-4482-4FA3-BEF9-5B07DFBB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9" y="1581150"/>
            <a:ext cx="6590535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64423-890D-48F3-835C-6766FD134DFD}"/>
              </a:ext>
            </a:extLst>
          </p:cNvPr>
          <p:cNvSpPr txBox="1"/>
          <p:nvPr/>
        </p:nvSpPr>
        <p:spPr>
          <a:xfrm>
            <a:off x="294472" y="6356350"/>
            <a:ext cx="589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https://www.joharidigital.com/paralysis-treatment-and-management/</a:t>
            </a:r>
          </a:p>
        </p:txBody>
      </p:sp>
    </p:spTree>
    <p:extLst>
      <p:ext uri="{BB962C8B-B14F-4D97-AF65-F5344CB8AC3E}">
        <p14:creationId xmlns:p14="http://schemas.microsoft.com/office/powerpoint/2010/main" val="422967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907E4FD6-D74E-417E-B59F-91ED1CC8B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19128" r="6291" b="12080"/>
          <a:stretch/>
        </p:blipFill>
        <p:spPr bwMode="auto">
          <a:xfrm rot="16200000">
            <a:off x="1478770" y="763968"/>
            <a:ext cx="4406551" cy="642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ssure ulcer - Wikipedia">
            <a:extLst>
              <a:ext uri="{FF2B5EF4-FFF2-40B4-BE49-F238E27FC236}">
                <a16:creationId xmlns:a16="http://schemas.microsoft.com/office/drawing/2014/main" id="{95462BEB-ABAE-4F4A-B427-20112F7A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31" y="2323970"/>
            <a:ext cx="5456704" cy="330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AE675F-A4D0-4D85-AA6B-D4904D1BF163}"/>
              </a:ext>
            </a:extLst>
          </p:cNvPr>
          <p:cNvSpPr txBox="1"/>
          <p:nvPr/>
        </p:nvSpPr>
        <p:spPr>
          <a:xfrm>
            <a:off x="294472" y="6356350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https://en.wikipedia.org/wiki/Pressure_ulcer</a:t>
            </a:r>
          </a:p>
        </p:txBody>
      </p:sp>
    </p:spTree>
    <p:extLst>
      <p:ext uri="{BB962C8B-B14F-4D97-AF65-F5344CB8AC3E}">
        <p14:creationId xmlns:p14="http://schemas.microsoft.com/office/powerpoint/2010/main" val="61417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5122" name="Picture 2" descr="surface pressure">
            <a:extLst>
              <a:ext uri="{FF2B5EF4-FFF2-40B4-BE49-F238E27FC236}">
                <a16:creationId xmlns:a16="http://schemas.microsoft.com/office/drawing/2014/main" id="{363232A7-9E44-43DC-89DB-D59DEEFF0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21" y="1648588"/>
            <a:ext cx="32385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50FAE3-D9D5-47BC-B8E3-D33ED6A0E320}"/>
              </a:ext>
            </a:extLst>
          </p:cNvPr>
          <p:cNvSpPr txBox="1"/>
          <p:nvPr/>
        </p:nvSpPr>
        <p:spPr>
          <a:xfrm>
            <a:off x="294472" y="6276568"/>
            <a:ext cx="942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https://www.sensorprod.com/glossary/mattress-sensor</a:t>
            </a:r>
          </a:p>
          <a:p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https://www.researchgate.net/figure/Six-common-sleeping-postures-10-a-supine-b-prone-c-left-log-d-right-log_fig2_333849827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6B83-A6C5-4F99-9AF1-F4C3E232ED21}"/>
              </a:ext>
            </a:extLst>
          </p:cNvPr>
          <p:cNvSpPr txBox="1"/>
          <p:nvPr/>
        </p:nvSpPr>
        <p:spPr>
          <a:xfrm>
            <a:off x="1460521" y="5705812"/>
            <a:ext cx="348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</a:t>
            </a: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ressure mattress sensor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D46BE57-BF6B-47B6-8A4B-599521C5E94E}"/>
              </a:ext>
            </a:extLst>
          </p:cNvPr>
          <p:cNvSpPr/>
          <p:nvPr/>
        </p:nvSpPr>
        <p:spPr>
          <a:xfrm>
            <a:off x="5436136" y="3571681"/>
            <a:ext cx="54375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1CA55C0-B600-44B9-B7E2-64051083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336" y="2834776"/>
            <a:ext cx="1392374" cy="15669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74406C-CF92-455E-8727-EE0B421696E2}"/>
              </a:ext>
            </a:extLst>
          </p:cNvPr>
          <p:cNvSpPr txBox="1"/>
          <p:nvPr/>
        </p:nvSpPr>
        <p:spPr>
          <a:xfrm>
            <a:off x="6579090" y="5656879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Kanit" pitchFamily="2" charset="-34"/>
                <a:cs typeface="Kanit" pitchFamily="2" charset="-34"/>
              </a:rPr>
              <a:t>Sleep posture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59F50-B99D-49A2-9A99-FCA9AE71D85F}"/>
              </a:ext>
            </a:extLst>
          </p:cNvPr>
          <p:cNvGrpSpPr/>
          <p:nvPr/>
        </p:nvGrpSpPr>
        <p:grpSpPr>
          <a:xfrm>
            <a:off x="6579090" y="2365344"/>
            <a:ext cx="4048124" cy="3072508"/>
            <a:chOff x="5798241" y="2417578"/>
            <a:chExt cx="4048124" cy="3072508"/>
          </a:xfrm>
        </p:grpSpPr>
        <p:pic>
          <p:nvPicPr>
            <p:cNvPr id="5124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AEF650DE-DAE1-453E-85EA-8912444F0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64"/>
            <a:stretch/>
          </p:blipFill>
          <p:spPr bwMode="auto">
            <a:xfrm>
              <a:off x="5798241" y="2423036"/>
              <a:ext cx="1371185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39E6664D-2FA5-4D58-929F-2FF040110B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4" r="31381"/>
            <a:stretch/>
          </p:blipFill>
          <p:spPr bwMode="auto">
            <a:xfrm>
              <a:off x="7023652" y="2417578"/>
              <a:ext cx="2822713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C3BBEFD-6A9B-4C06-BCB1-565D94224B03}"/>
              </a:ext>
            </a:extLst>
          </p:cNvPr>
          <p:cNvSpPr txBox="1"/>
          <p:nvPr/>
        </p:nvSpPr>
        <p:spPr>
          <a:xfrm>
            <a:off x="5216605" y="4037359"/>
            <a:ext cx="982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Kanit" pitchFamily="2" charset="-34"/>
                <a:cs typeface="Kanit" pitchFamily="2" charset="-34"/>
              </a:rPr>
              <a:t>classify</a:t>
            </a:r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endParaRPr lang="en-GB" sz="1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2C5E4A-CC2D-4F3F-A060-6E1F28803702}"/>
              </a:ext>
            </a:extLst>
          </p:cNvPr>
          <p:cNvSpPr txBox="1"/>
          <p:nvPr/>
        </p:nvSpPr>
        <p:spPr>
          <a:xfrm>
            <a:off x="7427616" y="3729582"/>
            <a:ext cx="982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Kanit" pitchFamily="2" charset="-34"/>
                <a:cs typeface="Kanit" pitchFamily="2" charset="-34"/>
              </a:rPr>
              <a:t>or</a:t>
            </a:r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endParaRPr lang="en-GB" sz="1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E1136-83EB-4E60-A675-795C64E43C5B}"/>
              </a:ext>
            </a:extLst>
          </p:cNvPr>
          <p:cNvSpPr txBox="1"/>
          <p:nvPr/>
        </p:nvSpPr>
        <p:spPr>
          <a:xfrm>
            <a:off x="8767547" y="3729582"/>
            <a:ext cx="982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Kanit" pitchFamily="2" charset="-34"/>
                <a:cs typeface="Kanit" pitchFamily="2" charset="-34"/>
              </a:rPr>
              <a:t>or</a:t>
            </a:r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endParaRPr lang="en-GB" sz="14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949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5122" name="Picture 2" descr="surface pressure">
            <a:extLst>
              <a:ext uri="{FF2B5EF4-FFF2-40B4-BE49-F238E27FC236}">
                <a16:creationId xmlns:a16="http://schemas.microsoft.com/office/drawing/2014/main" id="{363232A7-9E44-43DC-89DB-D59DEEFF0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41" y="1648588"/>
            <a:ext cx="32385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50FAE3-D9D5-47BC-B8E3-D33ED6A0E320}"/>
              </a:ext>
            </a:extLst>
          </p:cNvPr>
          <p:cNvSpPr txBox="1"/>
          <p:nvPr/>
        </p:nvSpPr>
        <p:spPr>
          <a:xfrm>
            <a:off x="294472" y="6276568"/>
            <a:ext cx="48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https://www.sensorprod.com/glossary/mattress-sensor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6B83-A6C5-4F99-9AF1-F4C3E232ED21}"/>
              </a:ext>
            </a:extLst>
          </p:cNvPr>
          <p:cNvSpPr txBox="1"/>
          <p:nvPr/>
        </p:nvSpPr>
        <p:spPr>
          <a:xfrm>
            <a:off x="4833641" y="5705812"/>
            <a:ext cx="348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</a:t>
            </a: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ressure mattress sensor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1CA55C0-B600-44B9-B7E2-64051083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56" y="2834776"/>
            <a:ext cx="1392374" cy="15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6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ED7B84-44D3-4D03-83FB-F20865774878}"/>
              </a:ext>
            </a:extLst>
          </p:cNvPr>
          <p:cNvSpPr txBox="1"/>
          <p:nvPr/>
        </p:nvSpPr>
        <p:spPr>
          <a:xfrm>
            <a:off x="4617793" y="1415383"/>
            <a:ext cx="2956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Objective </a:t>
            </a:r>
            <a:endParaRPr lang="en-GB" sz="4000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24B7A7-8DC7-4D66-B00C-83EADDDFC6B8}"/>
              </a:ext>
            </a:extLst>
          </p:cNvPr>
          <p:cNvSpPr/>
          <p:nvPr/>
        </p:nvSpPr>
        <p:spPr>
          <a:xfrm>
            <a:off x="5203794" y="3033264"/>
            <a:ext cx="1784411" cy="17844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4AFC1-5343-4B1B-AA39-1FA5C266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37" y="2887566"/>
            <a:ext cx="2330894" cy="2002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A0415B-2600-4888-BC3A-BD068E93F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746" y1="25000" x2="55970" y2="17949"/>
                        <a14:foregroundMark x1="60821" y1="20833" x2="40672" y2="22756"/>
                        <a14:foregroundMark x1="40672" y1="22756" x2="48881" y2="26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5664">
            <a:off x="5375929" y="3105641"/>
            <a:ext cx="1532763" cy="1784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4B5ED7-7E09-41B9-B1B7-D185D7FDDFC7}"/>
              </a:ext>
            </a:extLst>
          </p:cNvPr>
          <p:cNvSpPr txBox="1"/>
          <p:nvPr/>
        </p:nvSpPr>
        <p:spPr>
          <a:xfrm>
            <a:off x="216807" y="640045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https://www.freepik.com/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E354EC-7999-46A5-8A61-0EF3B4BEFCBB}"/>
              </a:ext>
            </a:extLst>
          </p:cNvPr>
          <p:cNvSpPr/>
          <p:nvPr/>
        </p:nvSpPr>
        <p:spPr>
          <a:xfrm>
            <a:off x="9009046" y="3033264"/>
            <a:ext cx="1784411" cy="1784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7AE8AC-181E-47E4-9B78-ECED226F5CA2}"/>
              </a:ext>
            </a:extLst>
          </p:cNvPr>
          <p:cNvSpPr txBox="1"/>
          <p:nvPr/>
        </p:nvSpPr>
        <p:spPr>
          <a:xfrm>
            <a:off x="852155" y="4890052"/>
            <a:ext cx="34811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Detect</a:t>
            </a: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sleep postures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65253-B302-4D62-BA09-98FAD7BA3922}"/>
              </a:ext>
            </a:extLst>
          </p:cNvPr>
          <p:cNvSpPr txBox="1"/>
          <p:nvPr/>
        </p:nvSpPr>
        <p:spPr>
          <a:xfrm>
            <a:off x="4403613" y="4890052"/>
            <a:ext cx="34811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Develop</a:t>
            </a: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a low-cost 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pressure mattress sensor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EEFDC-AC14-49DD-A205-E96D1381FC00}"/>
              </a:ext>
            </a:extLst>
          </p:cNvPr>
          <p:cNvSpPr txBox="1"/>
          <p:nvPr/>
        </p:nvSpPr>
        <p:spPr>
          <a:xfrm>
            <a:off x="8160701" y="4890052"/>
            <a:ext cx="34811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Develop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a web application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23" name="Picture 22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EAB16E3E-3582-48D8-B094-EEBF41068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69" y="3431664"/>
            <a:ext cx="1132364" cy="113236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6E19756-D175-4961-867E-C7A151E93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719" y="3551666"/>
            <a:ext cx="482839" cy="48283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6EC77A-92CD-4F50-84EB-E3F800334D60}"/>
              </a:ext>
            </a:extLst>
          </p:cNvPr>
          <p:cNvCxnSpPr>
            <a:cxnSpLocks/>
          </p:cNvCxnSpPr>
          <p:nvPr/>
        </p:nvCxnSpPr>
        <p:spPr>
          <a:xfrm>
            <a:off x="2627884" y="2476748"/>
            <a:ext cx="346811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AB6741-D1F4-4A9A-990D-4DFC444E0E33}"/>
              </a:ext>
            </a:extLst>
          </p:cNvPr>
          <p:cNvCxnSpPr>
            <a:cxnSpLocks/>
          </p:cNvCxnSpPr>
          <p:nvPr/>
        </p:nvCxnSpPr>
        <p:spPr>
          <a:xfrm>
            <a:off x="6095999" y="2476748"/>
            <a:ext cx="38041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0B2092-5A62-4360-AA5C-48AE11FBEB3F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096000" y="2476748"/>
            <a:ext cx="0" cy="5565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B4FD4C-A71C-4EFD-9C7E-FA53552ABD5A}"/>
              </a:ext>
            </a:extLst>
          </p:cNvPr>
          <p:cNvCxnSpPr>
            <a:cxnSpLocks/>
          </p:cNvCxnSpPr>
          <p:nvPr/>
        </p:nvCxnSpPr>
        <p:spPr>
          <a:xfrm flipV="1">
            <a:off x="9900138" y="2494648"/>
            <a:ext cx="0" cy="5565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85F737-E03E-4B17-9AF5-4CD330DFD1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095999" y="2123269"/>
            <a:ext cx="1" cy="37138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B00FA9-234B-4221-ADE9-C2D4A4EEB80B}"/>
              </a:ext>
            </a:extLst>
          </p:cNvPr>
          <p:cNvCxnSpPr>
            <a:cxnSpLocks/>
          </p:cNvCxnSpPr>
          <p:nvPr/>
        </p:nvCxnSpPr>
        <p:spPr>
          <a:xfrm flipV="1">
            <a:off x="2646934" y="2456548"/>
            <a:ext cx="0" cy="5565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69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255BD50-2B59-4AD6-903A-B5D0E84FEFC6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584AB99-833F-4A55-AAF8-2B67F5AD3146}">
  <we:reference id="wa104381411" version="1.0.0.0" store="en-US" storeType="OMEX"/>
  <we:alternateReferences>
    <we:reference id="WA104381411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770E0E47F03C6D47898B0822973FCB92" ma:contentTypeVersion="11" ma:contentTypeDescription="สร้างเอกสารใหม่" ma:contentTypeScope="" ma:versionID="aa3cc3fa1f47d305912bea8aadf0c91e">
  <xsd:schema xmlns:xsd="http://www.w3.org/2001/XMLSchema" xmlns:xs="http://www.w3.org/2001/XMLSchema" xmlns:p="http://schemas.microsoft.com/office/2006/metadata/properties" xmlns:ns2="a04b7515-e79b-4ff3-b3a8-b915959a65cf" targetNamespace="http://schemas.microsoft.com/office/2006/metadata/properties" ma:root="true" ma:fieldsID="ab66492aa8330d49e964a4d7830af890" ns2:_="">
    <xsd:import namespace="a04b7515-e79b-4ff3-b3a8-b915959a65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b7515-e79b-4ff3-b3a8-b915959a65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9DF890-0532-436F-A943-29D0586A2E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42A1F8-707F-4C03-B67A-31F2B1FBA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4b7515-e79b-4ff3-b3a8-b915959a65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1916DA-2CF2-4D24-BD82-651D31BF8E5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856</Words>
  <Application>Microsoft Office PowerPoint</Application>
  <PresentationFormat>Widescreen</PresentationFormat>
  <Paragraphs>178</Paragraphs>
  <Slides>30</Slides>
  <Notes>7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Kanit</vt:lpstr>
      <vt:lpstr>Symbol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APISITH WONGSORN</dc:creator>
  <cp:lastModifiedBy>apisith wongsorn</cp:lastModifiedBy>
  <cp:revision>4</cp:revision>
  <dcterms:created xsi:type="dcterms:W3CDTF">2021-03-29T07:14:36Z</dcterms:created>
  <dcterms:modified xsi:type="dcterms:W3CDTF">2022-02-08T03:46:28Z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0x010100770E0E47F03C6D47898B0822973FCB92</vt:lpwstr>
  </property>
</Properties>
</file>